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theme/themeOverride1.xml" ContentType="application/vnd.openxmlformats-officedocument.themeOverride+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381" r:id="rId2"/>
    <p:sldId id="256" r:id="rId3"/>
    <p:sldId id="258" r:id="rId4"/>
    <p:sldId id="319" r:id="rId5"/>
    <p:sldId id="302" r:id="rId6"/>
    <p:sldId id="351" r:id="rId7"/>
    <p:sldId id="323" r:id="rId8"/>
    <p:sldId id="352" r:id="rId9"/>
    <p:sldId id="321" r:id="rId10"/>
    <p:sldId id="340" r:id="rId11"/>
    <p:sldId id="353" r:id="rId12"/>
    <p:sldId id="339" r:id="rId13"/>
    <p:sldId id="338" r:id="rId14"/>
    <p:sldId id="354" r:id="rId15"/>
    <p:sldId id="337" r:id="rId16"/>
    <p:sldId id="355" r:id="rId17"/>
    <p:sldId id="336" r:id="rId18"/>
    <p:sldId id="334" r:id="rId19"/>
    <p:sldId id="347" r:id="rId20"/>
    <p:sldId id="349" r:id="rId21"/>
    <p:sldId id="356" r:id="rId22"/>
    <p:sldId id="335" r:id="rId23"/>
    <p:sldId id="348" r:id="rId24"/>
    <p:sldId id="345" r:id="rId25"/>
    <p:sldId id="357" r:id="rId26"/>
    <p:sldId id="344" r:id="rId27"/>
    <p:sldId id="343" r:id="rId28"/>
    <p:sldId id="358" r:id="rId29"/>
    <p:sldId id="360" r:id="rId30"/>
    <p:sldId id="359" r:id="rId31"/>
    <p:sldId id="361" r:id="rId32"/>
    <p:sldId id="362" r:id="rId33"/>
    <p:sldId id="367" r:id="rId34"/>
    <p:sldId id="368" r:id="rId35"/>
    <p:sldId id="370" r:id="rId36"/>
    <p:sldId id="371" r:id="rId37"/>
    <p:sldId id="372" r:id="rId38"/>
    <p:sldId id="374" r:id="rId39"/>
    <p:sldId id="373" r:id="rId40"/>
    <p:sldId id="379" r:id="rId41"/>
    <p:sldId id="377" r:id="rId42"/>
    <p:sldId id="380" r:id="rId43"/>
    <p:sldId id="378" r:id="rId44"/>
    <p:sldId id="375" r:id="rId45"/>
  </p:sldIdLst>
  <p:sldSz cx="9144000" cy="6858000" type="screen4x3"/>
  <p:notesSz cx="9144000" cy="6858000"/>
  <p:defaultTextStyle>
    <a:defPPr>
      <a:defRPr lang="ru-RU"/>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ertified Windows" initials="CW" lastIdx="3" clrIdx="0">
    <p:extLst>
      <p:ext uri="{19B8F6BF-5375-455C-9EA6-DF929625EA0E}">
        <p15:presenceInfo xmlns:p15="http://schemas.microsoft.com/office/powerpoint/2012/main" userId="Certified Window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2065A"/>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6480" autoAdjust="0"/>
  </p:normalViewPr>
  <p:slideViewPr>
    <p:cSldViewPr>
      <p:cViewPr varScale="1">
        <p:scale>
          <a:sx n="112" d="100"/>
          <a:sy n="112" d="100"/>
        </p:scale>
        <p:origin x="88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8-12-27T04:19:46.981" idx="1">
    <p:pos x="5307" y="4004"/>
    <p:text>Отредактирован стиль текста</p:text>
    <p:extLst>
      <p:ext uri="{C676402C-5697-4E1C-873F-D02D1690AC5C}">
        <p15:threadingInfo xmlns:p15="http://schemas.microsoft.com/office/powerpoint/2012/main" timeZoneBias="-180"/>
      </p:ext>
    </p:extLst>
  </p:cm>
  <p:cm authorId="1" dt="2018-12-27T04:20:17.891" idx="2">
    <p:pos x="5307" y="4140"/>
    <p:text>Така подредактированы таблицы</p:text>
    <p:extLst>
      <p:ext uri="{C676402C-5697-4E1C-873F-D02D1690AC5C}">
        <p15:threadingInfo xmlns:p15="http://schemas.microsoft.com/office/powerpoint/2012/main" timeZoneBias="-180">
          <p15:parentCm authorId="1" idx="1"/>
        </p15:threadingInfo>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8-12-27T04:20:26.169" idx="3">
    <p:pos x="5081" y="2659"/>
    <p:text>поставлены математические операторы вместо слов</p:text>
    <p:extLst>
      <p:ext uri="{C676402C-5697-4E1C-873F-D02D1690AC5C}">
        <p15:threadingInfo xmlns:p15="http://schemas.microsoft.com/office/powerpoint/2012/main" timeZoneBias="-18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29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ru-RU" dirty="0"/>
          </a:p>
        </p:txBody>
      </p:sp>
      <p:sp>
        <p:nvSpPr>
          <p:cNvPr id="3" name="Дата 2"/>
          <p:cNvSpPr>
            <a:spLocks noGrp="1"/>
          </p:cNvSpPr>
          <p:nvPr>
            <p:ph type="dt" idx="1"/>
          </p:nvPr>
        </p:nvSpPr>
        <p:spPr>
          <a:xfrm>
            <a:off x="5180013" y="0"/>
            <a:ext cx="3962400" cy="342900"/>
          </a:xfrm>
          <a:prstGeom prst="rect">
            <a:avLst/>
          </a:prstGeom>
        </p:spPr>
        <p:txBody>
          <a:bodyPr vert="horz" lIns="91440" tIns="45720" rIns="91440" bIns="45720" rtlCol="0"/>
          <a:lstStyle>
            <a:lvl1pPr algn="r" eaLnBrk="1" hangingPunct="1">
              <a:defRPr sz="1200">
                <a:latin typeface="Arial" charset="0"/>
              </a:defRPr>
            </a:lvl1pPr>
          </a:lstStyle>
          <a:p>
            <a:pPr>
              <a:defRPr/>
            </a:pPr>
            <a:fld id="{CC43DD30-AE1D-413C-AB6A-7756C051E8A0}" type="datetimeFigureOut">
              <a:rPr lang="ru-RU"/>
              <a:pPr>
                <a:defRPr/>
              </a:pPr>
              <a:t>27.12.2018</a:t>
            </a:fld>
            <a:endParaRPr lang="ru-RU" dirty="0"/>
          </a:p>
        </p:txBody>
      </p:sp>
      <p:sp>
        <p:nvSpPr>
          <p:cNvPr id="4" name="Образ слайда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ru-RU" noProof="0" dirty="0" smtClean="0"/>
          </a:p>
        </p:txBody>
      </p:sp>
      <p:sp>
        <p:nvSpPr>
          <p:cNvPr id="5" name="Заметки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6" name="Нижний колонтитул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ru-RU" dirty="0"/>
          </a:p>
        </p:txBody>
      </p:sp>
      <p:sp>
        <p:nvSpPr>
          <p:cNvPr id="7" name="Номер слайда 6"/>
          <p:cNvSpPr>
            <a:spLocks noGrp="1"/>
          </p:cNvSpPr>
          <p:nvPr>
            <p:ph type="sldNum" sz="quarter" idx="5"/>
          </p:nvPr>
        </p:nvSpPr>
        <p:spPr>
          <a:xfrm>
            <a:off x="5180013" y="6513513"/>
            <a:ext cx="3962400" cy="3429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0829C585-0632-465B-87D9-7A3892626BFA}" type="slidenum">
              <a:rPr lang="ru-RU"/>
              <a:pPr/>
              <a:t>‹#›</a:t>
            </a:fld>
            <a:endParaRPr lang="ru-RU" dirty="0"/>
          </a:p>
        </p:txBody>
      </p:sp>
    </p:spTree>
    <p:extLst>
      <p:ext uri="{BB962C8B-B14F-4D97-AF65-F5344CB8AC3E}">
        <p14:creationId xmlns:p14="http://schemas.microsoft.com/office/powerpoint/2010/main" val="377099007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6" name="Rectangle 6"/>
          <p:cNvSpPr>
            <a:spLocks noGrp="1" noChangeArrowheads="1"/>
          </p:cNvSpPr>
          <p:nvPr>
            <p:ph type="sldNum" sz="quarter" idx="12"/>
          </p:nvPr>
        </p:nvSpPr>
        <p:spPr>
          <a:ln/>
        </p:spPr>
        <p:txBody>
          <a:bodyPr/>
          <a:lstStyle>
            <a:lvl1pPr>
              <a:defRPr/>
            </a:lvl1pPr>
          </a:lstStyle>
          <a:p>
            <a:fld id="{0B0E553A-3D4D-4215-B58C-4C95BD18D315}" type="slidenum">
              <a:rPr lang="ru-RU" altLang="ru-RU"/>
              <a:pPr/>
              <a:t>‹#›</a:t>
            </a:fld>
            <a:endParaRPr lang="ru-RU" alt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6" name="Rectangle 6"/>
          <p:cNvSpPr>
            <a:spLocks noGrp="1" noChangeArrowheads="1"/>
          </p:cNvSpPr>
          <p:nvPr>
            <p:ph type="sldNum" sz="quarter" idx="12"/>
          </p:nvPr>
        </p:nvSpPr>
        <p:spPr>
          <a:ln/>
        </p:spPr>
        <p:txBody>
          <a:bodyPr/>
          <a:lstStyle>
            <a:lvl1pPr>
              <a:defRPr/>
            </a:lvl1pPr>
          </a:lstStyle>
          <a:p>
            <a:fld id="{54C08B9E-D1B3-441E-959C-78511030D7D6}" type="slidenum">
              <a:rPr lang="ru-RU" altLang="ru-RU"/>
              <a:pPr/>
              <a:t>‹#›</a:t>
            </a:fld>
            <a:endParaRPr lang="ru-RU" alt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6" name="Rectangle 6"/>
          <p:cNvSpPr>
            <a:spLocks noGrp="1" noChangeArrowheads="1"/>
          </p:cNvSpPr>
          <p:nvPr>
            <p:ph type="sldNum" sz="quarter" idx="12"/>
          </p:nvPr>
        </p:nvSpPr>
        <p:spPr>
          <a:ln/>
        </p:spPr>
        <p:txBody>
          <a:bodyPr/>
          <a:lstStyle>
            <a:lvl1pPr>
              <a:defRPr/>
            </a:lvl1pPr>
          </a:lstStyle>
          <a:p>
            <a:fld id="{EBEDB51D-1858-44ED-B262-AB654C9EA9AB}" type="slidenum">
              <a:rPr lang="ru-RU" altLang="ru-RU"/>
              <a:pPr/>
              <a:t>‹#›</a:t>
            </a:fld>
            <a:endParaRPr lang="ru-RU" altLang="ru-RU"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Заголовок, 1 большой объект и 2 маленьких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quarter" idx="2"/>
          </p:nvPr>
        </p:nvSpPr>
        <p:spPr>
          <a:xfrm>
            <a:off x="4648200" y="1600200"/>
            <a:ext cx="4038600"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Объект 4"/>
          <p:cNvSpPr>
            <a:spLocks noGrp="1"/>
          </p:cNvSpPr>
          <p:nvPr>
            <p:ph sz="quarter" idx="3"/>
          </p:nvPr>
        </p:nvSpPr>
        <p:spPr>
          <a:xfrm>
            <a:off x="4648200" y="3938588"/>
            <a:ext cx="4038600" cy="21875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7"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8" name="Rectangle 6"/>
          <p:cNvSpPr>
            <a:spLocks noGrp="1" noChangeArrowheads="1"/>
          </p:cNvSpPr>
          <p:nvPr>
            <p:ph type="sldNum" sz="quarter" idx="12"/>
          </p:nvPr>
        </p:nvSpPr>
        <p:spPr>
          <a:ln/>
        </p:spPr>
        <p:txBody>
          <a:bodyPr/>
          <a:lstStyle>
            <a:lvl1pPr>
              <a:defRPr/>
            </a:lvl1pPr>
          </a:lstStyle>
          <a:p>
            <a:fld id="{37791C83-BFB7-42D3-A694-70A8724396B3}" type="slidenum">
              <a:rPr lang="ru-RU" altLang="ru-RU"/>
              <a:pPr/>
              <a:t>‹#›</a:t>
            </a:fld>
            <a:endParaRPr lang="ru-RU" altLang="ru-RU"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7" name="Rectangle 6"/>
          <p:cNvSpPr>
            <a:spLocks noGrp="1" noChangeArrowheads="1"/>
          </p:cNvSpPr>
          <p:nvPr>
            <p:ph type="sldNum" sz="quarter" idx="12"/>
          </p:nvPr>
        </p:nvSpPr>
        <p:spPr>
          <a:ln/>
        </p:spPr>
        <p:txBody>
          <a:bodyPr/>
          <a:lstStyle>
            <a:lvl1pPr>
              <a:defRPr/>
            </a:lvl1pPr>
          </a:lstStyle>
          <a:p>
            <a:fld id="{7D18B2F0-9688-4339-AA0D-BA437B8242CC}" type="slidenum">
              <a:rPr lang="ru-RU" altLang="ru-RU"/>
              <a:pPr/>
              <a:t>‹#›</a:t>
            </a:fld>
            <a:endParaRPr lang="ru-RU" altLang="ru-RU"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00200"/>
            <a:ext cx="8229600" cy="4525963"/>
          </a:xfrm>
        </p:spPr>
        <p:txBody>
          <a:bodyPr/>
          <a:lstStyle/>
          <a:p>
            <a:pPr lvl="0"/>
            <a:endParaRPr lang="ru-RU"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6" name="Rectangle 6"/>
          <p:cNvSpPr>
            <a:spLocks noGrp="1" noChangeArrowheads="1"/>
          </p:cNvSpPr>
          <p:nvPr>
            <p:ph type="sldNum" sz="quarter" idx="12"/>
          </p:nvPr>
        </p:nvSpPr>
        <p:spPr>
          <a:ln/>
        </p:spPr>
        <p:txBody>
          <a:bodyPr/>
          <a:lstStyle>
            <a:lvl1pPr>
              <a:defRPr/>
            </a:lvl1pPr>
          </a:lstStyle>
          <a:p>
            <a:fld id="{62E5BF2F-4C91-4229-A79A-FA729B27A0D1}" type="slidenum">
              <a:rPr lang="ru-RU" altLang="ru-RU"/>
              <a:pPr/>
              <a:t>‹#›</a:t>
            </a:fld>
            <a:endParaRPr lang="ru-RU" alt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6" name="Rectangle 6"/>
          <p:cNvSpPr>
            <a:spLocks noGrp="1" noChangeArrowheads="1"/>
          </p:cNvSpPr>
          <p:nvPr>
            <p:ph type="sldNum" sz="quarter" idx="12"/>
          </p:nvPr>
        </p:nvSpPr>
        <p:spPr>
          <a:ln/>
        </p:spPr>
        <p:txBody>
          <a:bodyPr/>
          <a:lstStyle>
            <a:lvl1pPr>
              <a:defRPr/>
            </a:lvl1pPr>
          </a:lstStyle>
          <a:p>
            <a:fld id="{D85EE91E-C24A-4236-AE61-309635225AB9}" type="slidenum">
              <a:rPr lang="ru-RU" altLang="ru-RU"/>
              <a:pPr/>
              <a:t>‹#›</a:t>
            </a:fld>
            <a:endParaRPr lang="ru-RU" alt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5"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6" name="Rectangle 6"/>
          <p:cNvSpPr>
            <a:spLocks noGrp="1" noChangeArrowheads="1"/>
          </p:cNvSpPr>
          <p:nvPr>
            <p:ph type="sldNum" sz="quarter" idx="12"/>
          </p:nvPr>
        </p:nvSpPr>
        <p:spPr>
          <a:ln/>
        </p:spPr>
        <p:txBody>
          <a:bodyPr/>
          <a:lstStyle>
            <a:lvl1pPr>
              <a:defRPr/>
            </a:lvl1pPr>
          </a:lstStyle>
          <a:p>
            <a:fld id="{8D429D8D-BAA2-4513-B1EF-428951F2CE0B}" type="slidenum">
              <a:rPr lang="ru-RU" altLang="ru-RU"/>
              <a:pPr/>
              <a:t>‹#›</a:t>
            </a:fld>
            <a:endParaRPr lang="ru-RU" alt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7" name="Rectangle 6"/>
          <p:cNvSpPr>
            <a:spLocks noGrp="1" noChangeArrowheads="1"/>
          </p:cNvSpPr>
          <p:nvPr>
            <p:ph type="sldNum" sz="quarter" idx="12"/>
          </p:nvPr>
        </p:nvSpPr>
        <p:spPr>
          <a:ln/>
        </p:spPr>
        <p:txBody>
          <a:bodyPr/>
          <a:lstStyle>
            <a:lvl1pPr>
              <a:defRPr/>
            </a:lvl1pPr>
          </a:lstStyle>
          <a:p>
            <a:fld id="{18199D77-2790-4BA9-A47A-CE8919708549}" type="slidenum">
              <a:rPr lang="ru-RU" altLang="ru-RU"/>
              <a:pPr/>
              <a:t>‹#›</a:t>
            </a:fld>
            <a:endParaRPr lang="ru-RU" alt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8"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9" name="Rectangle 6"/>
          <p:cNvSpPr>
            <a:spLocks noGrp="1" noChangeArrowheads="1"/>
          </p:cNvSpPr>
          <p:nvPr>
            <p:ph type="sldNum" sz="quarter" idx="12"/>
          </p:nvPr>
        </p:nvSpPr>
        <p:spPr>
          <a:ln/>
        </p:spPr>
        <p:txBody>
          <a:bodyPr/>
          <a:lstStyle>
            <a:lvl1pPr>
              <a:defRPr/>
            </a:lvl1pPr>
          </a:lstStyle>
          <a:p>
            <a:fld id="{FE0C5C9D-EA47-402A-9974-458C207FE55B}" type="slidenum">
              <a:rPr lang="ru-RU" altLang="ru-RU"/>
              <a:pPr/>
              <a:t>‹#›</a:t>
            </a:fld>
            <a:endParaRPr lang="ru-RU" alt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4"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5" name="Rectangle 6"/>
          <p:cNvSpPr>
            <a:spLocks noGrp="1" noChangeArrowheads="1"/>
          </p:cNvSpPr>
          <p:nvPr>
            <p:ph type="sldNum" sz="quarter" idx="12"/>
          </p:nvPr>
        </p:nvSpPr>
        <p:spPr>
          <a:ln/>
        </p:spPr>
        <p:txBody>
          <a:bodyPr/>
          <a:lstStyle>
            <a:lvl1pPr>
              <a:defRPr/>
            </a:lvl1pPr>
          </a:lstStyle>
          <a:p>
            <a:fld id="{2400D776-B872-4ED9-A743-D972228142DC}" type="slidenum">
              <a:rPr lang="ru-RU" altLang="ru-RU"/>
              <a:pPr/>
              <a:t>‹#›</a:t>
            </a:fld>
            <a:endParaRPr lang="ru-RU" alt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3"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4" name="Rectangle 6"/>
          <p:cNvSpPr>
            <a:spLocks noGrp="1" noChangeArrowheads="1"/>
          </p:cNvSpPr>
          <p:nvPr>
            <p:ph type="sldNum" sz="quarter" idx="12"/>
          </p:nvPr>
        </p:nvSpPr>
        <p:spPr>
          <a:ln/>
        </p:spPr>
        <p:txBody>
          <a:bodyPr/>
          <a:lstStyle>
            <a:lvl1pPr>
              <a:defRPr/>
            </a:lvl1pPr>
          </a:lstStyle>
          <a:p>
            <a:fld id="{8F6E2073-D353-4A15-A73A-CFA2C0640430}" type="slidenum">
              <a:rPr lang="ru-RU" altLang="ru-RU"/>
              <a:pPr/>
              <a:t>‹#›</a:t>
            </a:fld>
            <a:endParaRPr lang="ru-RU" alt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7" name="Rectangle 6"/>
          <p:cNvSpPr>
            <a:spLocks noGrp="1" noChangeArrowheads="1"/>
          </p:cNvSpPr>
          <p:nvPr>
            <p:ph type="sldNum" sz="quarter" idx="12"/>
          </p:nvPr>
        </p:nvSpPr>
        <p:spPr>
          <a:ln/>
        </p:spPr>
        <p:txBody>
          <a:bodyPr/>
          <a:lstStyle>
            <a:lvl1pPr>
              <a:defRPr/>
            </a:lvl1pPr>
          </a:lstStyle>
          <a:p>
            <a:fld id="{1ED4C2BF-7CDA-47D0-88B7-1AEAA9166E07}" type="slidenum">
              <a:rPr lang="ru-RU" altLang="ru-RU"/>
              <a:pPr/>
              <a:t>‹#›</a:t>
            </a:fld>
            <a:endParaRPr lang="ru-RU" alt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dirty="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ltLang="ru-RU" dirty="0"/>
          </a:p>
        </p:txBody>
      </p:sp>
      <p:sp>
        <p:nvSpPr>
          <p:cNvPr id="6" name="Rectangle 5"/>
          <p:cNvSpPr>
            <a:spLocks noGrp="1" noChangeArrowheads="1"/>
          </p:cNvSpPr>
          <p:nvPr>
            <p:ph type="ftr" sz="quarter" idx="11"/>
          </p:nvPr>
        </p:nvSpPr>
        <p:spPr>
          <a:ln/>
        </p:spPr>
        <p:txBody>
          <a:bodyPr/>
          <a:lstStyle>
            <a:lvl1pPr>
              <a:defRPr/>
            </a:lvl1pPr>
          </a:lstStyle>
          <a:p>
            <a:pPr>
              <a:defRPr/>
            </a:pPr>
            <a:endParaRPr lang="ru-RU" altLang="ru-RU" dirty="0"/>
          </a:p>
        </p:txBody>
      </p:sp>
      <p:sp>
        <p:nvSpPr>
          <p:cNvPr id="7" name="Rectangle 6"/>
          <p:cNvSpPr>
            <a:spLocks noGrp="1" noChangeArrowheads="1"/>
          </p:cNvSpPr>
          <p:nvPr>
            <p:ph type="sldNum" sz="quarter" idx="12"/>
          </p:nvPr>
        </p:nvSpPr>
        <p:spPr>
          <a:ln/>
        </p:spPr>
        <p:txBody>
          <a:bodyPr/>
          <a:lstStyle>
            <a:lvl1pPr>
              <a:defRPr/>
            </a:lvl1pPr>
          </a:lstStyle>
          <a:p>
            <a:fld id="{19761077-2A14-4599-9853-BCF24E8498E5}" type="slidenum">
              <a:rPr lang="ru-RU" altLang="ru-RU"/>
              <a:pPr/>
              <a:t>‹#›</a:t>
            </a:fld>
            <a:endParaRPr lang="ru-RU" altLang="ru-RU"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ru-RU" altLang="ru-RU"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ru-RU" altLang="ru-RU"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60A65C6A-7ACB-4CD8-B071-B14634A65CE9}" type="slidenum">
              <a:rPr lang="ru-RU" altLang="ru-RU"/>
              <a:pPr/>
              <a:t>‹#›</a:t>
            </a:fld>
            <a:endParaRPr lang="ru-RU" altLang="ru-RU"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55576" y="836712"/>
            <a:ext cx="7772400" cy="1470025"/>
          </a:xfrm>
        </p:spPr>
        <p:txBody>
          <a:bodyPr/>
          <a:lstStyle/>
          <a:p>
            <a:r>
              <a:rPr lang="ru-RU" sz="3600" b="1" dirty="0" smtClean="0">
                <a:solidFill>
                  <a:schemeClr val="accent2">
                    <a:lumMod val="50000"/>
                  </a:schemeClr>
                </a:solidFill>
              </a:rPr>
              <a:t>Технологии обеспечения </a:t>
            </a:r>
            <a:r>
              <a:rPr lang="ru-RU" sz="3600" b="1" smtClean="0">
                <a:solidFill>
                  <a:schemeClr val="accent2">
                    <a:lumMod val="50000"/>
                  </a:schemeClr>
                </a:solidFill>
              </a:rPr>
              <a:t>информационной безопасности</a:t>
            </a:r>
            <a:endParaRPr lang="ru-RU" sz="3600" b="1" dirty="0">
              <a:solidFill>
                <a:schemeClr val="accent2">
                  <a:lumMod val="50000"/>
                </a:schemeClr>
              </a:solidFill>
            </a:endParaRPr>
          </a:p>
        </p:txBody>
      </p:sp>
      <p:sp>
        <p:nvSpPr>
          <p:cNvPr id="3" name="Подзаголовок 2"/>
          <p:cNvSpPr>
            <a:spLocks noGrp="1"/>
          </p:cNvSpPr>
          <p:nvPr>
            <p:ph type="subTitle" idx="1"/>
          </p:nvPr>
        </p:nvSpPr>
        <p:spPr>
          <a:xfrm>
            <a:off x="2411760" y="4725144"/>
            <a:ext cx="6400800" cy="1752600"/>
          </a:xfrm>
        </p:spPr>
        <p:txBody>
          <a:bodyPr/>
          <a:lstStyle/>
          <a:p>
            <a:pPr algn="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altLang="ru-RU" sz="2400" b="1" i="1" dirty="0" err="1">
                <a:solidFill>
                  <a:schemeClr val="accent2">
                    <a:lumMod val="25000"/>
                  </a:schemeClr>
                </a:solidFill>
                <a:cs typeface="Times New Roman" pitchFamily="18" charset="0"/>
              </a:rPr>
              <a:t>Сторожук</a:t>
            </a:r>
            <a:r>
              <a:rPr lang="ru-RU" altLang="ru-RU" sz="2400" b="1" i="1" dirty="0">
                <a:solidFill>
                  <a:schemeClr val="accent2">
                    <a:lumMod val="25000"/>
                  </a:schemeClr>
                </a:solidFill>
                <a:cs typeface="Times New Roman" pitchFamily="18" charset="0"/>
              </a:rPr>
              <a:t>  Николай  Леонидович</a:t>
            </a:r>
          </a:p>
          <a:p>
            <a:pPr algn="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ru-RU" altLang="ru-RU" sz="2400" b="1" i="1" dirty="0">
                <a:solidFill>
                  <a:schemeClr val="accent2">
                    <a:lumMod val="25000"/>
                  </a:schemeClr>
                </a:solidFill>
                <a:cs typeface="Times New Roman" pitchFamily="18" charset="0"/>
              </a:rPr>
              <a:t>доцент кафедры </a:t>
            </a:r>
            <a:r>
              <a:rPr lang="ru-RU" altLang="ru-RU" sz="2400" b="1" i="1" dirty="0" smtClean="0">
                <a:solidFill>
                  <a:schemeClr val="accent2">
                    <a:lumMod val="25000"/>
                  </a:schemeClr>
                </a:solidFill>
                <a:cs typeface="Times New Roman" pitchFamily="18" charset="0"/>
              </a:rPr>
              <a:t>ЗСС, </a:t>
            </a:r>
            <a:r>
              <a:rPr lang="ru-RU" altLang="ru-RU" sz="2400" b="1" i="1" dirty="0">
                <a:solidFill>
                  <a:schemeClr val="accent2">
                    <a:lumMod val="25000"/>
                  </a:schemeClr>
                </a:solidFill>
                <a:cs typeface="Times New Roman" pitchFamily="18" charset="0"/>
              </a:rPr>
              <a:t>к.т.н.</a:t>
            </a:r>
            <a:endParaRPr lang="ru-RU" altLang="ru-RU" sz="2400" i="1" dirty="0">
              <a:solidFill>
                <a:schemeClr val="accent2">
                  <a:lumMod val="25000"/>
                </a:schemeClr>
              </a:solidFill>
              <a:cs typeface="Times New Roman" pitchFamily="18" charset="0"/>
            </a:endParaRPr>
          </a:p>
          <a:p>
            <a:pPr eaLnBrk="1" hangingPunct="1">
              <a:spcBef>
                <a:spcPts val="70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ru-RU" altLang="ru-RU" sz="2400" i="1" dirty="0">
              <a:solidFill>
                <a:schemeClr val="accent2">
                  <a:lumMod val="25000"/>
                </a:schemeClr>
              </a:solidFill>
            </a:endParaRPr>
          </a:p>
          <a:p>
            <a:endParaRPr lang="ru-RU" sz="2400" dirty="0">
              <a:solidFill>
                <a:schemeClr val="accent2">
                  <a:lumMod val="25000"/>
                </a:schemeClr>
              </a:solidFill>
            </a:endParaRPr>
          </a:p>
        </p:txBody>
      </p:sp>
      <p:sp>
        <p:nvSpPr>
          <p:cNvPr id="4" name="Прямоугольник 3"/>
          <p:cNvSpPr/>
          <p:nvPr/>
        </p:nvSpPr>
        <p:spPr>
          <a:xfrm>
            <a:off x="3563888" y="2885069"/>
            <a:ext cx="1721946" cy="369332"/>
          </a:xfrm>
          <a:prstGeom prst="rect">
            <a:avLst/>
          </a:prstGeom>
        </p:spPr>
        <p:txBody>
          <a:bodyPr wrap="none">
            <a:spAutoFit/>
          </a:bodyPr>
          <a:lstStyle/>
          <a:p>
            <a:pPr algn="ctr" eaLnBrk="1" hangingPunct="1"/>
            <a:r>
              <a:rPr lang="ru-RU" altLang="ru-RU" b="1" dirty="0"/>
              <a:t>ЛЕКЦИЯ № </a:t>
            </a:r>
            <a:r>
              <a:rPr lang="ru-RU" altLang="ru-RU" b="1" dirty="0" smtClean="0"/>
              <a:t>3 </a:t>
            </a:r>
            <a:endParaRPr lang="ru-RU" altLang="ru-RU" b="1" dirty="0"/>
          </a:p>
        </p:txBody>
      </p:sp>
    </p:spTree>
    <p:extLst>
      <p:ext uri="{BB962C8B-B14F-4D97-AF65-F5344CB8AC3E}">
        <p14:creationId xmlns:p14="http://schemas.microsoft.com/office/powerpoint/2010/main" val="2661994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5170646"/>
          </a:xfrm>
          <a:prstGeom prst="rect">
            <a:avLst/>
          </a:prstGeom>
          <a:noFill/>
          <a:ln w="9525">
            <a:noFill/>
            <a:miter lim="800000"/>
            <a:headEnd/>
            <a:tailEnd/>
          </a:ln>
          <a:effectLst/>
        </p:spPr>
        <p:txBody>
          <a:bodyPr>
            <a:spAutoFit/>
          </a:bodyPr>
          <a:lstStyle/>
          <a:p>
            <a:pPr algn="just">
              <a:lnSpc>
                <a:spcPct val="150000"/>
              </a:lnSpc>
            </a:pPr>
            <a:endParaRPr lang="ru-RU" sz="2000" dirty="0" smtClean="0"/>
          </a:p>
          <a:p>
            <a:pPr>
              <a:lnSpc>
                <a:spcPct val="150000"/>
              </a:lnSpc>
            </a:pPr>
            <a:r>
              <a:rPr lang="ru-RU" sz="2000" dirty="0">
                <a:solidFill>
                  <a:schemeClr val="tx2"/>
                </a:solidFill>
                <a:latin typeface="+mn-lt"/>
                <a:ea typeface="+mj-ea"/>
                <a:cs typeface="+mj-cs"/>
              </a:rPr>
              <a:t>показателя критериев значимости, а категория значимости присваивается по наивысшему значению такого показателя.</a:t>
            </a:r>
          </a:p>
          <a:p>
            <a:pPr>
              <a:lnSpc>
                <a:spcPct val="150000"/>
              </a:lnSpc>
            </a:pPr>
            <a:r>
              <a:rPr lang="ru-RU" sz="2000" dirty="0">
                <a:solidFill>
                  <a:schemeClr val="tx2"/>
                </a:solidFill>
                <a:latin typeface="+mn-lt"/>
                <a:ea typeface="+mj-ea"/>
                <a:cs typeface="+mj-cs"/>
              </a:rPr>
              <a:t>В случае если ни один из показателей критериев значимости неприменим для объекта критической информационной инфраструктуры или объект критической информационной инфраструктуры не соответствует ни одному показателю критериев значимости и их значениям, категория значимости не присваивается.</a:t>
            </a:r>
          </a:p>
          <a:p>
            <a:pPr>
              <a:lnSpc>
                <a:spcPct val="150000"/>
              </a:lnSpc>
            </a:pPr>
            <a:endParaRPr lang="ru-RU" sz="2000" dirty="0">
              <a:solidFill>
                <a:schemeClr val="tx2"/>
              </a:solidFill>
              <a:latin typeface="+mn-lt"/>
              <a:ea typeface="+mj-ea"/>
              <a:cs typeface="+mj-cs"/>
            </a:endParaRPr>
          </a:p>
          <a:p>
            <a:pPr>
              <a:lnSpc>
                <a:spcPct val="150000"/>
              </a:lnSpc>
            </a:pPr>
            <a:r>
              <a:rPr lang="ru-RU" sz="2000" dirty="0">
                <a:solidFill>
                  <a:schemeClr val="tx2"/>
                </a:solidFill>
                <a:latin typeface="+mn-lt"/>
                <a:ea typeface="+mj-ea"/>
                <a:cs typeface="+mj-cs"/>
              </a:rPr>
              <a:t>7. Устанавливаются 3 категории значимости. Самая высокая категория - первая, самая низкая – третья.</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5478423"/>
          </a:xfrm>
          <a:prstGeom prst="rect">
            <a:avLst/>
          </a:prstGeom>
          <a:noFill/>
          <a:ln w="9525">
            <a:noFill/>
            <a:miter lim="800000"/>
            <a:headEnd/>
            <a:tailEnd/>
          </a:ln>
          <a:effectLst/>
        </p:spPr>
        <p:txBody>
          <a:bodyPr>
            <a:spAutoFit/>
          </a:bodyPr>
          <a:lstStyle/>
          <a:p>
            <a:pPr algn="just"/>
            <a:endParaRPr lang="ru-RU" sz="2000" dirty="0" smtClean="0"/>
          </a:p>
          <a:p>
            <a:pPr defTabSz="684000">
              <a:lnSpc>
                <a:spcPct val="150000"/>
              </a:lnSpc>
              <a:tabLst>
                <a:tab pos="0" algn="dec"/>
              </a:tabLst>
            </a:pPr>
            <a:r>
              <a:rPr lang="ru-RU" sz="2000" dirty="0" smtClean="0"/>
              <a:t>8. В </a:t>
            </a:r>
            <a:r>
              <a:rPr lang="ru-RU" sz="2000" dirty="0" smtClean="0"/>
              <a:t>отношении объекта критической информационной инфраструктуры, создаваемого в рамках создания объекта капитального строительства, категория значимости определяется при формировании заказчиком, техническим заказчиком или застройщиком требований к объекту критической информационной инфраструктуры с учетом имеющихся исходных данных о критических процессах субъекта критической информационной инфраструктуры.</a:t>
            </a:r>
          </a:p>
          <a:p>
            <a:pPr defTabSz="684000">
              <a:lnSpc>
                <a:spcPct val="150000"/>
              </a:lnSpc>
              <a:tabLst>
                <a:tab pos="0" algn="dec"/>
              </a:tabLst>
            </a:pPr>
            <a:r>
              <a:rPr lang="ru-RU" sz="2000" dirty="0" smtClean="0"/>
              <a:t>Для создаваемого объекта критической информационной инфраструктуры, указанного в абзаце первом настоящего пункта, категория значимости может быть уточнена в ходе его </a:t>
            </a:r>
            <a:r>
              <a:rPr lang="ru-RU" sz="2000" dirty="0" smtClean="0"/>
              <a:t>проектирования.</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428604"/>
            <a:ext cx="8569325" cy="6093976"/>
          </a:xfrm>
          <a:prstGeom prst="rect">
            <a:avLst/>
          </a:prstGeom>
          <a:noFill/>
          <a:ln w="9525">
            <a:noFill/>
            <a:miter lim="800000"/>
            <a:headEnd/>
            <a:tailEnd/>
          </a:ln>
          <a:effectLst/>
        </p:spPr>
        <p:txBody>
          <a:bodyPr wrap="square">
            <a:spAutoFit/>
          </a:bodyPr>
          <a:lstStyle/>
          <a:p>
            <a:pPr algn="just">
              <a:lnSpc>
                <a:spcPct val="150000"/>
              </a:lnSpc>
            </a:pPr>
            <a:r>
              <a:rPr lang="ru-RU" sz="2000" dirty="0" smtClean="0"/>
              <a:t>9. Для объектов, принадлежащих одному субъекту критической информационной инфраструктуры, но используемых для целей контроля и управления технологическим и (или) производственным оборудованием, принадлежащим другому ее субъекту, категорирование осуществляется на основе исходных данных, представляемых субъектом инфраструктуры, которому принадлежит технологическое и (или) производственное оборудование.</a:t>
            </a:r>
          </a:p>
          <a:p>
            <a:pPr algn="just">
              <a:lnSpc>
                <a:spcPct val="150000"/>
              </a:lnSpc>
            </a:pPr>
            <a:endParaRPr lang="ru-RU" sz="2000" dirty="0" smtClean="0"/>
          </a:p>
          <a:p>
            <a:pPr algn="just">
              <a:lnSpc>
                <a:spcPct val="150000"/>
              </a:lnSpc>
            </a:pPr>
            <a:r>
              <a:rPr lang="ru-RU" sz="2000" dirty="0" smtClean="0"/>
              <a:t>10. </a:t>
            </a:r>
            <a:r>
              <a:rPr lang="ru-RU" sz="2000" b="1" dirty="0" smtClean="0"/>
              <a:t>Исходными данными для категорирования являются:</a:t>
            </a:r>
          </a:p>
          <a:p>
            <a:pPr algn="just">
              <a:lnSpc>
                <a:spcPct val="150000"/>
              </a:lnSpc>
            </a:pPr>
            <a:r>
              <a:rPr lang="ru-RU" sz="2000" dirty="0" smtClean="0"/>
              <a:t>а) сведения об объекте инфраструктуры (назначение, архитектура объекта, применяемые программные и программно-аппаратные средства, взаимодействие с другими объектами инфраструктуры, наличие и характеристики доступа к сетям связи);</a:t>
            </a:r>
            <a:endParaRPr lang="ru-RU" altLang="ru-RU"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357167"/>
            <a:ext cx="8569325" cy="6498639"/>
          </a:xfrm>
          <a:prstGeom prst="rect">
            <a:avLst/>
          </a:prstGeom>
          <a:noFill/>
          <a:ln w="9525">
            <a:noFill/>
            <a:miter lim="800000"/>
            <a:headEnd/>
            <a:tailEnd/>
          </a:ln>
          <a:effectLst/>
        </p:spPr>
        <p:txBody>
          <a:bodyPr wrap="square">
            <a:spAutoFit/>
          </a:bodyPr>
          <a:lstStyle/>
          <a:p>
            <a:pPr algn="just">
              <a:lnSpc>
                <a:spcPct val="150000"/>
              </a:lnSpc>
            </a:pPr>
            <a:r>
              <a:rPr lang="ru-RU" sz="2000" dirty="0" smtClean="0"/>
              <a:t>б) процессы, указанные в пункте 3 настоящих Правил, в рамках выполнения функций (полномочий) или осуществления видов деятельности ее субъекта;</a:t>
            </a:r>
          </a:p>
          <a:p>
            <a:pPr algn="just">
              <a:lnSpc>
                <a:spcPct val="150000"/>
              </a:lnSpc>
            </a:pPr>
            <a:r>
              <a:rPr lang="ru-RU" sz="2000" dirty="0" smtClean="0"/>
              <a:t>в) состав информации, обрабатываемой объектами критической информационной инфраструктуры, сервисы по управлению, контролю или мониторингу, предоставляемые объектами критической информационной инфраструктуры;</a:t>
            </a:r>
          </a:p>
          <a:p>
            <a:pPr algn="just">
              <a:lnSpc>
                <a:spcPct val="150000"/>
              </a:lnSpc>
            </a:pPr>
            <a:r>
              <a:rPr lang="ru-RU" sz="2000" dirty="0" smtClean="0"/>
              <a:t>г) декларация промышленной безопасности опасного производственного объекта, декларация безопасности гидротехнического сооружения и паспорт объекта топливно-энергетического комплекса в случае, если на указанных объектах функционирует объект критической информационной инфраструктуры (если разработка указанных деклараций и паспорта предусмотрена законодательством Российской Федерации);</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357167"/>
            <a:ext cx="8569325" cy="5632311"/>
          </a:xfrm>
          <a:prstGeom prst="rect">
            <a:avLst/>
          </a:prstGeom>
          <a:noFill/>
          <a:ln w="9525">
            <a:noFill/>
            <a:miter lim="800000"/>
            <a:headEnd/>
            <a:tailEnd/>
          </a:ln>
          <a:effectLst/>
        </p:spPr>
        <p:txBody>
          <a:bodyPr wrap="square">
            <a:spAutoFit/>
          </a:bodyPr>
          <a:lstStyle/>
          <a:p>
            <a:pPr algn="just">
              <a:lnSpc>
                <a:spcPct val="150000"/>
              </a:lnSpc>
            </a:pPr>
            <a:endParaRPr lang="ru-RU" sz="2000" dirty="0" smtClean="0"/>
          </a:p>
          <a:p>
            <a:pPr algn="just">
              <a:lnSpc>
                <a:spcPct val="150000"/>
              </a:lnSpc>
            </a:pPr>
            <a:r>
              <a:rPr lang="ru-RU" sz="2000" dirty="0" smtClean="0"/>
              <a:t>д) сведения о взаимодействии объекта критической информационной инфраструктуры с другими объектами критической информационной инфраструктуры и (или) о зависимости функционирования объекта критической информационной инфраструктуры от других таких объектов;</a:t>
            </a:r>
          </a:p>
          <a:p>
            <a:pPr algn="just">
              <a:lnSpc>
                <a:spcPct val="150000"/>
              </a:lnSpc>
            </a:pPr>
            <a:endParaRPr lang="ru-RU" sz="2000" dirty="0" smtClean="0"/>
          </a:p>
          <a:p>
            <a:pPr algn="just">
              <a:lnSpc>
                <a:spcPct val="150000"/>
              </a:lnSpc>
            </a:pPr>
            <a:r>
              <a:rPr lang="ru-RU" sz="2000" dirty="0" smtClean="0"/>
              <a:t>е) угрозы безопасности информации в отношении объекта критической информационной инфраструктуры, а также имеющиеся данные, в том числе статистические, о компьютерных инцидентах, произошедших ранее на объектах критической информационной инфраструктуры соответствующего типа.</a:t>
            </a:r>
            <a:endParaRPr lang="ru-RU" altLang="ru-RU"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6093976"/>
          </a:xfrm>
          <a:prstGeom prst="rect">
            <a:avLst/>
          </a:prstGeom>
          <a:noFill/>
          <a:ln w="9525">
            <a:noFill/>
            <a:miter lim="800000"/>
            <a:headEnd/>
            <a:tailEnd/>
          </a:ln>
          <a:effectLst/>
        </p:spPr>
        <p:txBody>
          <a:bodyPr>
            <a:spAutoFit/>
          </a:bodyPr>
          <a:lstStyle/>
          <a:p>
            <a:pPr>
              <a:lnSpc>
                <a:spcPct val="150000"/>
              </a:lnSpc>
            </a:pPr>
            <a:r>
              <a:rPr lang="ru-RU" sz="2000" dirty="0" smtClean="0"/>
              <a:t>11. Для проведения категорирования решением руководителя субъекта критической информационной инфраструктуры создается </a:t>
            </a:r>
            <a:r>
              <a:rPr lang="ru-RU" sz="2000" b="1" dirty="0" smtClean="0"/>
              <a:t>комиссия по категорированию</a:t>
            </a:r>
            <a:r>
              <a:rPr lang="ru-RU" sz="2000" dirty="0" smtClean="0"/>
              <a:t>, в состав которой включаются:</a:t>
            </a:r>
          </a:p>
          <a:p>
            <a:pPr>
              <a:lnSpc>
                <a:spcPct val="150000"/>
              </a:lnSpc>
            </a:pPr>
            <a:r>
              <a:rPr lang="ru-RU" sz="2000" dirty="0" smtClean="0"/>
              <a:t>а) руководитель субъекта критической информационной инфраструктуры или уполномоченное им лицо;</a:t>
            </a:r>
          </a:p>
          <a:p>
            <a:pPr>
              <a:lnSpc>
                <a:spcPct val="150000"/>
              </a:lnSpc>
            </a:pPr>
            <a:r>
              <a:rPr lang="ru-RU" sz="2000" dirty="0" smtClean="0"/>
              <a:t>б) работники субъекта критической информационной инфраструктуры, являющиеся специалистами в области выполняемых функций или осуществляемых видов деятельности, и в области информационных технологий и связи, а также специалисты по эксплуатации основного технологического оборудования, технологической (промышленной) безопасности, контролю за опасными веществами и материалами, учету опасных веществ и материалов;</a:t>
            </a:r>
            <a:endParaRPr lang="ru-RU" altLang="ru-RU"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5632311"/>
          </a:xfrm>
          <a:prstGeom prst="rect">
            <a:avLst/>
          </a:prstGeom>
          <a:noFill/>
          <a:ln w="9525">
            <a:noFill/>
            <a:miter lim="800000"/>
            <a:headEnd/>
            <a:tailEnd/>
          </a:ln>
          <a:effectLst/>
        </p:spPr>
        <p:txBody>
          <a:bodyPr>
            <a:spAutoFit/>
          </a:bodyPr>
          <a:lstStyle/>
          <a:p>
            <a:pPr>
              <a:lnSpc>
                <a:spcPct val="150000"/>
              </a:lnSpc>
            </a:pPr>
            <a:r>
              <a:rPr lang="ru-RU" sz="2000" dirty="0" smtClean="0"/>
              <a:t>в) работники субъекта критической информационной инфраструктуры, на которых возложены функции обеспечения безопасности (информационной безопасности) объектов критической информационной инфраструктуры;</a:t>
            </a:r>
          </a:p>
          <a:p>
            <a:pPr>
              <a:lnSpc>
                <a:spcPct val="150000"/>
              </a:lnSpc>
            </a:pPr>
            <a:r>
              <a:rPr lang="ru-RU" sz="2000" dirty="0" smtClean="0"/>
              <a:t>г) работники подразделения по защите государственной тайны субъекта критической информационной инфраструктуры (в случае, если объект критической информационной инфраструктуры обрабатывает информацию, составляющую государственную тайну);</a:t>
            </a:r>
          </a:p>
          <a:p>
            <a:pPr>
              <a:lnSpc>
                <a:spcPct val="150000"/>
              </a:lnSpc>
            </a:pPr>
            <a:r>
              <a:rPr lang="ru-RU" sz="2000" dirty="0" smtClean="0"/>
              <a:t>д) работники структурного подразделения по гражданской обороне и защите от чрезвычайных ситуаций или работники, уполномоченные на решение задач в области гражданской обороны и защиты от чрезвычайных ситуаций.</a:t>
            </a:r>
            <a:endParaRPr lang="ru-RU" altLang="ru-RU"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5478423"/>
          </a:xfrm>
          <a:prstGeom prst="rect">
            <a:avLst/>
          </a:prstGeom>
          <a:noFill/>
          <a:ln w="9525">
            <a:noFill/>
            <a:miter lim="800000"/>
            <a:headEnd/>
            <a:tailEnd/>
          </a:ln>
          <a:effectLst/>
        </p:spPr>
        <p:txBody>
          <a:bodyPr>
            <a:spAutoFit/>
          </a:bodyPr>
          <a:lstStyle/>
          <a:p>
            <a:endParaRPr lang="ru-RU" sz="2000" dirty="0" smtClean="0"/>
          </a:p>
          <a:p>
            <a:pPr>
              <a:lnSpc>
                <a:spcPct val="150000"/>
              </a:lnSpc>
            </a:pPr>
            <a:r>
              <a:rPr lang="ru-RU" sz="2000" dirty="0" smtClean="0"/>
              <a:t>12. В состав комиссии по категорированию могут включаться представители государственных органов и российских юридических лиц, выполняющих функции по разработке, проведению или реализации государственной политики и (или) нормативно-правовому регулированию в установленной сфере деятельности, по согласованию с государственными органами и российскими юридическими лицами.</a:t>
            </a:r>
          </a:p>
          <a:p>
            <a:pPr>
              <a:lnSpc>
                <a:spcPct val="150000"/>
              </a:lnSpc>
            </a:pPr>
            <a:endParaRPr lang="ru-RU" sz="2000" dirty="0" smtClean="0"/>
          </a:p>
          <a:p>
            <a:pPr>
              <a:lnSpc>
                <a:spcPct val="150000"/>
              </a:lnSpc>
            </a:pPr>
            <a:r>
              <a:rPr lang="ru-RU" sz="2000" dirty="0" smtClean="0"/>
              <a:t>13. Комиссию по категорированию возглавляет руководитель субъекта критической информационной инфраструктуры или уполномоченное им лицо.</a:t>
            </a:r>
            <a:endParaRPr lang="ru-RU"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528" y="116632"/>
            <a:ext cx="8569325" cy="7017306"/>
          </a:xfrm>
          <a:prstGeom prst="rect">
            <a:avLst/>
          </a:prstGeom>
          <a:noFill/>
          <a:ln w="9525">
            <a:noFill/>
            <a:miter lim="800000"/>
            <a:headEnd/>
            <a:tailEnd/>
          </a:ln>
          <a:effectLst/>
        </p:spPr>
        <p:txBody>
          <a:bodyPr wrap="square">
            <a:spAutoFit/>
          </a:bodyPr>
          <a:lstStyle/>
          <a:p>
            <a:pPr>
              <a:lnSpc>
                <a:spcPct val="150000"/>
              </a:lnSpc>
            </a:pPr>
            <a:r>
              <a:rPr lang="ru-RU" sz="2000" dirty="0" smtClean="0"/>
              <a:t>14</a:t>
            </a:r>
            <a:r>
              <a:rPr lang="ru-RU" sz="2000" dirty="0" smtClean="0"/>
              <a:t>. </a:t>
            </a:r>
            <a:r>
              <a:rPr lang="ru-RU" sz="2000" b="1" dirty="0" smtClean="0"/>
              <a:t>Комиссия</a:t>
            </a:r>
            <a:r>
              <a:rPr lang="ru-RU" sz="2000" dirty="0" smtClean="0"/>
              <a:t> по категорированию в ходе своей работы:</a:t>
            </a:r>
          </a:p>
          <a:p>
            <a:pPr>
              <a:lnSpc>
                <a:spcPct val="150000"/>
              </a:lnSpc>
            </a:pPr>
            <a:r>
              <a:rPr lang="ru-RU" sz="2000" dirty="0" smtClean="0"/>
              <a:t>а) </a:t>
            </a:r>
            <a:r>
              <a:rPr lang="ru-RU" sz="2000" b="1" dirty="0" smtClean="0"/>
              <a:t>определяет процессы</a:t>
            </a:r>
            <a:r>
              <a:rPr lang="ru-RU" sz="2000" dirty="0" smtClean="0"/>
              <a:t>, указанные в пункте 3 настоящих Правил, в рамках выполнения функций (полномочий) или осуществления видов деятельности субъекта критической информационной инфраструктуры</a:t>
            </a:r>
            <a:r>
              <a:rPr lang="ru-RU" sz="2000" dirty="0" smtClean="0"/>
              <a:t>;</a:t>
            </a:r>
          </a:p>
          <a:p>
            <a:pPr>
              <a:lnSpc>
                <a:spcPct val="150000"/>
              </a:lnSpc>
            </a:pPr>
            <a:endParaRPr lang="ru-RU" sz="2000" dirty="0" smtClean="0"/>
          </a:p>
          <a:p>
            <a:pPr>
              <a:lnSpc>
                <a:spcPct val="150000"/>
              </a:lnSpc>
            </a:pPr>
            <a:r>
              <a:rPr lang="ru-RU" sz="2000" dirty="0" smtClean="0"/>
              <a:t>б) </a:t>
            </a:r>
            <a:r>
              <a:rPr lang="ru-RU" sz="2000" b="1" dirty="0" smtClean="0"/>
              <a:t>выявляет наличие критических процессов </a:t>
            </a:r>
            <a:r>
              <a:rPr lang="ru-RU" sz="2000" dirty="0" smtClean="0"/>
              <a:t>у субъекта критической информационной инфраструктуры</a:t>
            </a:r>
            <a:r>
              <a:rPr lang="ru-RU" sz="2000" dirty="0" smtClean="0"/>
              <a:t>;</a:t>
            </a:r>
          </a:p>
          <a:p>
            <a:pPr>
              <a:lnSpc>
                <a:spcPct val="150000"/>
              </a:lnSpc>
            </a:pPr>
            <a:endParaRPr lang="ru-RU" sz="2000" dirty="0" smtClean="0"/>
          </a:p>
          <a:p>
            <a:pPr>
              <a:lnSpc>
                <a:spcPct val="140000"/>
              </a:lnSpc>
            </a:pPr>
            <a:r>
              <a:rPr lang="ru-RU" sz="2000" dirty="0" smtClean="0"/>
              <a:t>в) </a:t>
            </a:r>
            <a:r>
              <a:rPr lang="ru-RU" sz="2000" b="1" dirty="0" smtClean="0"/>
              <a:t>выявляет объекты критической информационной инфраструктуры</a:t>
            </a:r>
            <a:r>
              <a:rPr lang="ru-RU" sz="2000" dirty="0" smtClean="0"/>
              <a:t>, которые обрабатывают информацию, необходимую для обеспечения выполнения критических процессов, и (или) осуществляют управление, контроль или мониторинг критических процессов, а также готовит предложения для включения в перечень объектов;</a:t>
            </a:r>
            <a:endParaRPr lang="ru-RU" altLang="ru-RU"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428604"/>
            <a:ext cx="8569325" cy="5170646"/>
          </a:xfrm>
          <a:prstGeom prst="rect">
            <a:avLst/>
          </a:prstGeom>
          <a:noFill/>
          <a:ln w="9525">
            <a:noFill/>
            <a:miter lim="800000"/>
            <a:headEnd/>
            <a:tailEnd/>
          </a:ln>
          <a:effectLst/>
        </p:spPr>
        <p:txBody>
          <a:bodyPr wrap="square">
            <a:spAutoFit/>
          </a:bodyPr>
          <a:lstStyle/>
          <a:p>
            <a:pPr>
              <a:lnSpc>
                <a:spcPct val="150000"/>
              </a:lnSpc>
            </a:pPr>
            <a:endParaRPr lang="ru-RU" sz="2000" dirty="0" smtClean="0"/>
          </a:p>
          <a:p>
            <a:pPr>
              <a:lnSpc>
                <a:spcPct val="150000"/>
              </a:lnSpc>
            </a:pPr>
            <a:r>
              <a:rPr lang="ru-RU" sz="2000" dirty="0" smtClean="0"/>
              <a:t>г) рассматривает возможные действия нарушителей в отношении объектов критической информационной инфраструктуры, а также иные источники угроз безопасности информации;</a:t>
            </a:r>
          </a:p>
          <a:p>
            <a:pPr>
              <a:lnSpc>
                <a:spcPct val="150000"/>
              </a:lnSpc>
            </a:pPr>
            <a:r>
              <a:rPr lang="ru-RU" sz="2000" dirty="0" smtClean="0"/>
              <a:t>д) анализирует угрозы безопасности информации и уязвимости, которые могут привести к возникновению компьютерных инцидентов на объектах критической информационной инфраструктуры;</a:t>
            </a:r>
          </a:p>
          <a:p>
            <a:pPr>
              <a:lnSpc>
                <a:spcPct val="150000"/>
              </a:lnSpc>
            </a:pPr>
            <a:r>
              <a:rPr lang="ru-RU" sz="2000" dirty="0" smtClean="0"/>
              <a:t>е) оценивает в соответствии с перечнем показателей критериев значимости масштаб возможных последствий в случае возникновения компьютерных инцидентов на объектах критической информационной инфраструктуры;</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795338" y="3357562"/>
            <a:ext cx="7772400" cy="1428760"/>
          </a:xfrm>
        </p:spPr>
        <p:txBody>
          <a:bodyPr/>
          <a:lstStyle/>
          <a:p>
            <a:pPr algn="r"/>
            <a:r>
              <a:rPr lang="ru-RU" sz="2000" b="1" dirty="0" smtClean="0">
                <a:solidFill>
                  <a:schemeClr val="tx1"/>
                </a:solidFill>
              </a:rPr>
              <a:t/>
            </a:r>
            <a:br>
              <a:rPr lang="ru-RU" sz="2000" b="1" dirty="0" smtClean="0">
                <a:solidFill>
                  <a:schemeClr val="tx1"/>
                </a:solidFill>
              </a:rPr>
            </a:br>
            <a:r>
              <a:rPr lang="ru-RU" sz="2000" b="1" dirty="0" smtClean="0">
                <a:solidFill>
                  <a:schemeClr val="tx1"/>
                </a:solidFill>
              </a:rPr>
              <a:t/>
            </a:r>
            <a:br>
              <a:rPr lang="ru-RU" sz="2000" b="1" dirty="0" smtClean="0">
                <a:solidFill>
                  <a:schemeClr val="tx1"/>
                </a:solidFill>
              </a:rPr>
            </a:br>
            <a:r>
              <a:rPr lang="ru-RU" sz="2000" b="1" dirty="0" smtClean="0">
                <a:solidFill>
                  <a:schemeClr val="tx1"/>
                </a:solidFill>
              </a:rPr>
              <a:t/>
            </a:r>
            <a:br>
              <a:rPr lang="ru-RU" sz="2000" b="1" dirty="0" smtClean="0">
                <a:solidFill>
                  <a:schemeClr val="tx1"/>
                </a:solidFill>
              </a:rPr>
            </a:br>
            <a:r>
              <a:rPr lang="ru-RU" sz="2000" b="1" dirty="0" smtClean="0">
                <a:solidFill>
                  <a:schemeClr val="tx1"/>
                </a:solidFill>
              </a:rPr>
              <a:t/>
            </a:r>
            <a:br>
              <a:rPr lang="ru-RU" sz="2000" b="1" dirty="0" smtClean="0">
                <a:solidFill>
                  <a:schemeClr val="tx1"/>
                </a:solidFill>
              </a:rPr>
            </a:br>
            <a:r>
              <a:rPr lang="ru-RU" sz="2000" b="1" dirty="0" smtClean="0">
                <a:solidFill>
                  <a:schemeClr val="tx1"/>
                </a:solidFill>
              </a:rPr>
              <a:t>ПРАВИТЕЛЬСТВО РОССИЙСКОЙ ФЕДЕРАЦИИ</a:t>
            </a:r>
            <a:br>
              <a:rPr lang="ru-RU" sz="2000" b="1" dirty="0" smtClean="0">
                <a:solidFill>
                  <a:schemeClr val="tx1"/>
                </a:solidFill>
              </a:rPr>
            </a:br>
            <a:r>
              <a:rPr lang="ru-RU" sz="2000" b="1" dirty="0" smtClean="0">
                <a:solidFill>
                  <a:schemeClr val="tx1"/>
                </a:solidFill>
              </a:rPr>
              <a:t>ПОСТАНОВЛЕНИЕ</a:t>
            </a:r>
            <a:br>
              <a:rPr lang="ru-RU" sz="2000" b="1" dirty="0" smtClean="0">
                <a:solidFill>
                  <a:schemeClr val="tx1"/>
                </a:solidFill>
              </a:rPr>
            </a:br>
            <a:r>
              <a:rPr lang="ru-RU" sz="2000" b="1" dirty="0" smtClean="0">
                <a:solidFill>
                  <a:schemeClr val="tx1"/>
                </a:solidFill>
              </a:rPr>
              <a:t/>
            </a:r>
            <a:br>
              <a:rPr lang="ru-RU" sz="2000" b="1" dirty="0" smtClean="0">
                <a:solidFill>
                  <a:schemeClr val="tx1"/>
                </a:solidFill>
              </a:rPr>
            </a:br>
            <a:r>
              <a:rPr lang="ru-RU" sz="2000" b="1" dirty="0" smtClean="0">
                <a:solidFill>
                  <a:schemeClr val="tx1"/>
                </a:solidFill>
              </a:rPr>
              <a:t>от 8 февраля 2018 г. N 127</a:t>
            </a:r>
            <a:br>
              <a:rPr lang="ru-RU" sz="2000" b="1" dirty="0" smtClean="0">
                <a:solidFill>
                  <a:schemeClr val="tx1"/>
                </a:solidFill>
              </a:rPr>
            </a:br>
            <a:r>
              <a:rPr lang="ru-RU" sz="2000" b="1" dirty="0" smtClean="0">
                <a:solidFill>
                  <a:schemeClr val="accent2">
                    <a:lumMod val="50000"/>
                  </a:schemeClr>
                </a:solidFill>
              </a:rPr>
              <a:t> </a:t>
            </a:r>
            <a:br>
              <a:rPr lang="ru-RU" sz="2000" b="1" dirty="0" smtClean="0">
                <a:solidFill>
                  <a:schemeClr val="accent2">
                    <a:lumMod val="50000"/>
                  </a:schemeClr>
                </a:solidFill>
              </a:rPr>
            </a:br>
            <a:endParaRPr lang="ru-RU" sz="2000" b="1" dirty="0">
              <a:solidFill>
                <a:schemeClr val="accent2">
                  <a:lumMod val="50000"/>
                </a:schemeClr>
              </a:solidFill>
            </a:endParaRPr>
          </a:p>
        </p:txBody>
      </p:sp>
      <p:sp>
        <p:nvSpPr>
          <p:cNvPr id="3076" name="Прямоугольник 2"/>
          <p:cNvSpPr>
            <a:spLocks noChangeArrowheads="1"/>
          </p:cNvSpPr>
          <p:nvPr/>
        </p:nvSpPr>
        <p:spPr bwMode="auto">
          <a:xfrm>
            <a:off x="1000100" y="714357"/>
            <a:ext cx="7715303" cy="2554545"/>
          </a:xfrm>
          <a:prstGeom prst="rect">
            <a:avLst/>
          </a:prstGeom>
          <a:noFill/>
          <a:ln w="9525">
            <a:noFill/>
            <a:miter lim="800000"/>
            <a:headEnd/>
            <a:tailEnd/>
          </a:ln>
        </p:spPr>
        <p:txBody>
          <a:bodyPr wrap="square">
            <a:spAutoFit/>
          </a:bodyPr>
          <a:lstStyle/>
          <a:p>
            <a:pPr algn="ctr" eaLnBrk="1" hangingPunct="1"/>
            <a:r>
              <a:rPr lang="ru-RU" sz="2000" b="1" dirty="0" smtClean="0">
                <a:solidFill>
                  <a:schemeClr val="accent2">
                    <a:lumMod val="50000"/>
                  </a:schemeClr>
                </a:solidFill>
              </a:rPr>
              <a:t>ОБ УТВЕРЖДЕНИИ ПРАВИЛ</a:t>
            </a:r>
            <a:br>
              <a:rPr lang="ru-RU" sz="2000" b="1" dirty="0" smtClean="0">
                <a:solidFill>
                  <a:schemeClr val="accent2">
                    <a:lumMod val="50000"/>
                  </a:schemeClr>
                </a:solidFill>
              </a:rPr>
            </a:br>
            <a:r>
              <a:rPr lang="ru-RU" sz="2000" b="1" dirty="0" smtClean="0">
                <a:solidFill>
                  <a:schemeClr val="accent2">
                    <a:lumMod val="50000"/>
                  </a:schemeClr>
                </a:solidFill>
              </a:rPr>
              <a:t>КАТЕГОРИРОВАНИЯ ОБЪЕКТОВ </a:t>
            </a:r>
          </a:p>
          <a:p>
            <a:pPr algn="ctr" eaLnBrk="1" hangingPunct="1"/>
            <a:r>
              <a:rPr lang="ru-RU" sz="2000" b="1" dirty="0" smtClean="0">
                <a:solidFill>
                  <a:schemeClr val="accent2">
                    <a:lumMod val="50000"/>
                  </a:schemeClr>
                </a:solidFill>
              </a:rPr>
              <a:t>КРИТИЧЕСКОЙ ИНФОРМАЦИОННОЙ</a:t>
            </a:r>
            <a:br>
              <a:rPr lang="ru-RU" sz="2000" b="1" dirty="0" smtClean="0">
                <a:solidFill>
                  <a:schemeClr val="accent2">
                    <a:lumMod val="50000"/>
                  </a:schemeClr>
                </a:solidFill>
              </a:rPr>
            </a:br>
            <a:r>
              <a:rPr lang="ru-RU" sz="2000" b="1" dirty="0" smtClean="0">
                <a:solidFill>
                  <a:schemeClr val="accent2">
                    <a:lumMod val="50000"/>
                  </a:schemeClr>
                </a:solidFill>
              </a:rPr>
              <a:t>ИНФРАСТРУКТУРЫ РОССИЙСКОЙ ФЕДЕРАЦИИ, </a:t>
            </a:r>
          </a:p>
          <a:p>
            <a:pPr algn="ctr" eaLnBrk="1" hangingPunct="1"/>
            <a:r>
              <a:rPr lang="ru-RU" sz="2000" b="1" dirty="0" smtClean="0">
                <a:solidFill>
                  <a:schemeClr val="accent2">
                    <a:lumMod val="50000"/>
                  </a:schemeClr>
                </a:solidFill>
              </a:rPr>
              <a:t>А ТАКЖЕ ПЕРЕЧНЯ</a:t>
            </a:r>
            <a:br>
              <a:rPr lang="ru-RU" sz="2000" b="1" dirty="0" smtClean="0">
                <a:solidFill>
                  <a:schemeClr val="accent2">
                    <a:lumMod val="50000"/>
                  </a:schemeClr>
                </a:solidFill>
              </a:rPr>
            </a:br>
            <a:r>
              <a:rPr lang="ru-RU" sz="2000" b="1" dirty="0" smtClean="0">
                <a:solidFill>
                  <a:schemeClr val="accent2">
                    <a:lumMod val="50000"/>
                  </a:schemeClr>
                </a:solidFill>
              </a:rPr>
              <a:t>ПОКАЗАТЕЛЕЙ КРИТЕРИЕВ ЗНАЧИМОСТИ ОБЪЕКТОВ</a:t>
            </a:r>
            <a:br>
              <a:rPr lang="ru-RU" sz="2000" b="1" dirty="0" smtClean="0">
                <a:solidFill>
                  <a:schemeClr val="accent2">
                    <a:lumMod val="50000"/>
                  </a:schemeClr>
                </a:solidFill>
              </a:rPr>
            </a:br>
            <a:r>
              <a:rPr lang="ru-RU" sz="2000" b="1" dirty="0" smtClean="0">
                <a:solidFill>
                  <a:schemeClr val="accent2">
                    <a:lumMod val="50000"/>
                  </a:schemeClr>
                </a:solidFill>
              </a:rPr>
              <a:t>КРИТИЧЕСКОЙ ИНФОРМАЦИОННОЙ ИНФРАСТРУКТУРЫ</a:t>
            </a:r>
            <a:br>
              <a:rPr lang="ru-RU" sz="2000" b="1" dirty="0" smtClean="0">
                <a:solidFill>
                  <a:schemeClr val="accent2">
                    <a:lumMod val="50000"/>
                  </a:schemeClr>
                </a:solidFill>
              </a:rPr>
            </a:br>
            <a:r>
              <a:rPr lang="ru-RU" sz="2000" b="1" dirty="0" smtClean="0">
                <a:solidFill>
                  <a:schemeClr val="accent2">
                    <a:lumMod val="50000"/>
                  </a:schemeClr>
                </a:solidFill>
              </a:rPr>
              <a:t>РОССИЙСКОЙ ФЕДЕРАЦИИ И ИХ ЗНАЧЕНИЙ</a:t>
            </a:r>
            <a:endParaRPr lang="ru-RU" altLang="ru-RU" sz="2000" b="1" dirty="0">
              <a:solidFill>
                <a:schemeClr val="accent2">
                  <a:lumMod val="50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6093976"/>
          </a:xfrm>
          <a:prstGeom prst="rect">
            <a:avLst/>
          </a:prstGeom>
          <a:noFill/>
          <a:ln w="9525">
            <a:noFill/>
            <a:miter lim="800000"/>
            <a:headEnd/>
            <a:tailEnd/>
          </a:ln>
          <a:effectLst/>
        </p:spPr>
        <p:txBody>
          <a:bodyPr>
            <a:spAutoFit/>
          </a:bodyPr>
          <a:lstStyle/>
          <a:p>
            <a:pPr>
              <a:lnSpc>
                <a:spcPct val="150000"/>
              </a:lnSpc>
            </a:pPr>
            <a:r>
              <a:rPr lang="ru-RU" sz="2000" dirty="0" smtClean="0"/>
              <a:t>ж) устанавливает каждому из объектов критической информационной инфраструктуры одну из категорий значимости либо принимает решение об отсутствии необходимости присвоения им категорий значимости.</a:t>
            </a:r>
          </a:p>
          <a:p>
            <a:pPr>
              <a:lnSpc>
                <a:spcPct val="150000"/>
              </a:lnSpc>
            </a:pPr>
            <a:endParaRPr lang="ru-RU" sz="2000" dirty="0" smtClean="0"/>
          </a:p>
          <a:p>
            <a:pPr>
              <a:lnSpc>
                <a:spcPct val="150000"/>
              </a:lnSpc>
            </a:pPr>
            <a:r>
              <a:rPr lang="ru-RU" sz="2000" dirty="0" smtClean="0"/>
              <a:t>15. Перечень объектов утверждается субъектом критической информационной инфраструктуры. Перечень объектов подлежит согласованию с государственным органом или российским юридическим лицом, выполняющим функции по разработке, проведению или реализации государственной политики и (или) нормативно-правовому регулированию в установленной сфере в части подведомственных им субъектов критической информационной инфраструктуры.</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5632311"/>
          </a:xfrm>
          <a:prstGeom prst="rect">
            <a:avLst/>
          </a:prstGeom>
          <a:noFill/>
          <a:ln w="9525">
            <a:noFill/>
            <a:miter lim="800000"/>
            <a:headEnd/>
            <a:tailEnd/>
          </a:ln>
          <a:effectLst/>
        </p:spPr>
        <p:txBody>
          <a:bodyPr>
            <a:spAutoFit/>
          </a:bodyPr>
          <a:lstStyle/>
          <a:p>
            <a:pPr>
              <a:lnSpc>
                <a:spcPct val="150000"/>
              </a:lnSpc>
            </a:pPr>
            <a:r>
              <a:rPr lang="ru-RU" sz="2000" dirty="0" smtClean="0"/>
              <a:t>Максимальный срок категорирования не должен превышать одного года со дня утверждения субъектом критической информационной инфраструктуры перечня объектов.</a:t>
            </a:r>
            <a:endParaRPr lang="ru-RU" altLang="ru-RU" sz="2000" dirty="0" smtClean="0"/>
          </a:p>
          <a:p>
            <a:pPr>
              <a:lnSpc>
                <a:spcPct val="150000"/>
              </a:lnSpc>
            </a:pPr>
            <a:r>
              <a:rPr lang="ru-RU" sz="2000" dirty="0" smtClean="0"/>
              <a:t>Перечень объектов в течение 5 рабочих дней после утверждения направляется в федеральный орган исполнительной власти, уполномоченный в области обеспечения безопасности критической информационной инфраструктуры.</a:t>
            </a:r>
          </a:p>
          <a:p>
            <a:pPr>
              <a:lnSpc>
                <a:spcPct val="150000"/>
              </a:lnSpc>
            </a:pPr>
            <a:endParaRPr lang="ru-RU" sz="2000" dirty="0" smtClean="0"/>
          </a:p>
          <a:p>
            <a:pPr>
              <a:lnSpc>
                <a:spcPct val="150000"/>
              </a:lnSpc>
            </a:pPr>
            <a:r>
              <a:rPr lang="ru-RU" sz="2000" dirty="0" smtClean="0"/>
              <a:t>16. Решение комиссии по категорированию оформляется актом, который должен содержать сведения об объекте критической информационной         инфраструктуры,        результаты           анализа </a:t>
            </a:r>
          </a:p>
          <a:p>
            <a:pPr>
              <a:lnSpc>
                <a:spcPct val="150000"/>
              </a:lnSpc>
            </a:pPr>
            <a:r>
              <a:rPr lang="ru-RU" sz="2000" dirty="0" smtClean="0"/>
              <a:t>угроз   безопасности   объекта     информационной    инфраструктуры,</a:t>
            </a:r>
            <a:endParaRPr lang="ru-RU" altLang="ru-RU" sz="2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5113644"/>
          </a:xfrm>
          <a:prstGeom prst="rect">
            <a:avLst/>
          </a:prstGeom>
          <a:noFill/>
          <a:ln w="9525">
            <a:noFill/>
            <a:miter lim="800000"/>
            <a:headEnd/>
            <a:tailEnd/>
          </a:ln>
          <a:effectLst/>
        </p:spPr>
        <p:txBody>
          <a:bodyPr>
            <a:spAutoFit/>
          </a:bodyPr>
          <a:lstStyle/>
          <a:p>
            <a:pPr>
              <a:lnSpc>
                <a:spcPct val="150000"/>
              </a:lnSpc>
            </a:pPr>
            <a:r>
              <a:rPr lang="ru-RU" sz="2000" dirty="0" smtClean="0"/>
              <a:t>реализованные </a:t>
            </a:r>
            <a:r>
              <a:rPr lang="ru-RU" sz="2000" dirty="0" smtClean="0"/>
              <a:t>меры по обеспечению безопасности объекта       </a:t>
            </a:r>
            <a:r>
              <a:rPr lang="ru-RU" sz="2000" dirty="0" smtClean="0"/>
              <a:t>критической информационной инфраструктуры</a:t>
            </a:r>
            <a:r>
              <a:rPr lang="ru-RU" sz="2000" dirty="0" smtClean="0"/>
              <a:t>, сведения о присвоенной объекту критической информационной инфраструктуры категории значимости либо об отсутствии необходимости присвоения ему одной из таких категорий, а также сведения о необходимых мерах по обеспечению безопасности в соответствии с требованиями по обеспечению безопасности значимых объектов критической информационной инфраструктуры, установленными федеральным органом исполнительной власти, уполномоченным в области обеспечения безопасности критической информационной инфраструктуры.</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6093976"/>
          </a:xfrm>
          <a:prstGeom prst="rect">
            <a:avLst/>
          </a:prstGeom>
          <a:noFill/>
          <a:ln w="9525">
            <a:noFill/>
            <a:miter lim="800000"/>
            <a:headEnd/>
            <a:tailEnd/>
          </a:ln>
          <a:effectLst/>
        </p:spPr>
        <p:txBody>
          <a:bodyPr>
            <a:spAutoFit/>
          </a:bodyPr>
          <a:lstStyle/>
          <a:p>
            <a:pPr>
              <a:lnSpc>
                <a:spcPct val="150000"/>
              </a:lnSpc>
            </a:pPr>
            <a:r>
              <a:rPr lang="ru-RU" sz="2000" dirty="0" smtClean="0"/>
              <a:t>Акт подписывается членами комиссии по категорированию и утверждается руководителем субъекта критической информационной инфраструктуры.</a:t>
            </a:r>
            <a:endParaRPr lang="ru-RU" altLang="ru-RU" sz="2000" dirty="0" smtClean="0"/>
          </a:p>
          <a:p>
            <a:pPr>
              <a:lnSpc>
                <a:spcPct val="150000"/>
              </a:lnSpc>
            </a:pPr>
            <a:r>
              <a:rPr lang="ru-RU" sz="2000" dirty="0" smtClean="0"/>
              <a:t>Субъект критической информационной инфраструктуры обеспечивает хранение акта до вывода из эксплуатации объекта критической информационной инфраструктуры или до изменения категории значимости.</a:t>
            </a:r>
          </a:p>
          <a:p>
            <a:pPr>
              <a:lnSpc>
                <a:spcPct val="150000"/>
              </a:lnSpc>
            </a:pPr>
            <a:endParaRPr lang="ru-RU" sz="2000" dirty="0" smtClean="0"/>
          </a:p>
          <a:p>
            <a:pPr>
              <a:lnSpc>
                <a:spcPct val="150000"/>
              </a:lnSpc>
            </a:pPr>
            <a:r>
              <a:rPr lang="ru-RU" sz="2000" dirty="0" smtClean="0"/>
              <a:t>17. Субъект критической информационной инфраструктуры в течение 10 дней со дня утверждения акта, указанного в пункте 16 настоящих Правил, направляет в федеральный орган исполнительной власти, уполномоченный в области обеспечения безопасности критической </a:t>
            </a:r>
            <a:r>
              <a:rPr lang="ru-RU" sz="2000" dirty="0" smtClean="0"/>
              <a:t>информационной инфраструктуры, сведения </a:t>
            </a:r>
            <a:r>
              <a:rPr lang="ru-RU" sz="2000" dirty="0" smtClean="0"/>
              <a:t>о </a:t>
            </a:r>
            <a:r>
              <a:rPr lang="ru-RU" sz="2000" dirty="0" smtClean="0"/>
              <a:t>результатах</a:t>
            </a:r>
            <a:endParaRPr lang="ru-RU" sz="20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357167"/>
            <a:ext cx="8569325" cy="5632311"/>
          </a:xfrm>
          <a:prstGeom prst="rect">
            <a:avLst/>
          </a:prstGeom>
          <a:noFill/>
          <a:ln w="9525">
            <a:noFill/>
            <a:miter lim="800000"/>
            <a:headEnd/>
            <a:tailEnd/>
          </a:ln>
          <a:effectLst/>
        </p:spPr>
        <p:txBody>
          <a:bodyPr wrap="square">
            <a:spAutoFit/>
          </a:bodyPr>
          <a:lstStyle/>
          <a:p>
            <a:pPr>
              <a:lnSpc>
                <a:spcPct val="150000"/>
              </a:lnSpc>
            </a:pPr>
            <a:r>
              <a:rPr lang="ru-RU" sz="2000" dirty="0" smtClean="0"/>
              <a:t>присвоения объекту критической информационной инфраструктуры одной из категорий значимости либо об отсутствии необходимости присвоения ему одной из таких категорий. Указанные сведения включают:</a:t>
            </a:r>
          </a:p>
          <a:p>
            <a:pPr>
              <a:lnSpc>
                <a:spcPct val="150000"/>
              </a:lnSpc>
            </a:pPr>
            <a:r>
              <a:rPr lang="ru-RU" sz="2000" dirty="0" smtClean="0"/>
              <a:t>а) сведения об объекте критической информационной инфраструктуры;</a:t>
            </a:r>
          </a:p>
          <a:p>
            <a:pPr>
              <a:lnSpc>
                <a:spcPct val="150000"/>
              </a:lnSpc>
            </a:pPr>
            <a:r>
              <a:rPr lang="ru-RU" sz="2000" dirty="0" smtClean="0"/>
              <a:t>б) сведения о субъекте критической информационной инфраструктуры, которому на праве собственности, аренды или ином законном основании принадлежит объект критической информационной инфраструктуры;</a:t>
            </a:r>
            <a:endParaRPr lang="ru-RU" altLang="ru-RU" sz="2000" dirty="0" smtClean="0"/>
          </a:p>
          <a:p>
            <a:pPr>
              <a:lnSpc>
                <a:spcPct val="150000"/>
              </a:lnSpc>
            </a:pPr>
            <a:r>
              <a:rPr lang="ru-RU" sz="2000" dirty="0" smtClean="0"/>
              <a:t>в) сведения о взаимодействии объекта критической информационной инфраструктуры и сетей электросвязи;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357167"/>
            <a:ext cx="8569325" cy="5632311"/>
          </a:xfrm>
          <a:prstGeom prst="rect">
            <a:avLst/>
          </a:prstGeom>
          <a:noFill/>
          <a:ln w="9525">
            <a:noFill/>
            <a:miter lim="800000"/>
            <a:headEnd/>
            <a:tailEnd/>
          </a:ln>
          <a:effectLst/>
        </p:spPr>
        <p:txBody>
          <a:bodyPr wrap="square">
            <a:spAutoFit/>
          </a:bodyPr>
          <a:lstStyle/>
          <a:p>
            <a:pPr>
              <a:lnSpc>
                <a:spcPct val="150000"/>
              </a:lnSpc>
            </a:pPr>
            <a:endParaRPr lang="ru-RU" sz="2000" dirty="0" smtClean="0"/>
          </a:p>
          <a:p>
            <a:pPr>
              <a:lnSpc>
                <a:spcPct val="150000"/>
              </a:lnSpc>
            </a:pPr>
            <a:r>
              <a:rPr lang="ru-RU" sz="2000" dirty="0" smtClean="0"/>
              <a:t>г) сведения о лице, эксплуатирующем объект критической информационной инфраструктуры;</a:t>
            </a:r>
          </a:p>
          <a:p>
            <a:pPr>
              <a:lnSpc>
                <a:spcPct val="150000"/>
              </a:lnSpc>
            </a:pPr>
            <a:r>
              <a:rPr lang="ru-RU" sz="2000" dirty="0" smtClean="0"/>
              <a:t>д) сведения о программных и программно-аппаратных средствах, используемых на объекте критической информационной инфраструктуры, в том числе средствах, используемых для обеспечения безопасности объекта критической информационной инфраструктуры и их сертификатах соответствия требованиям по безопасности информации (при наличии);</a:t>
            </a:r>
          </a:p>
          <a:p>
            <a:pPr>
              <a:lnSpc>
                <a:spcPct val="150000"/>
              </a:lnSpc>
            </a:pPr>
            <a:r>
              <a:rPr lang="ru-RU" sz="2000" dirty="0" smtClean="0"/>
              <a:t>е) сведения об угрозах безопасности информации и о категориях нарушителей в отношении объекта критической информационной инфраструктуры либо об отсутствии таких угроз;</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285728"/>
            <a:ext cx="8569325" cy="5632311"/>
          </a:xfrm>
          <a:prstGeom prst="rect">
            <a:avLst/>
          </a:prstGeom>
          <a:noFill/>
          <a:ln w="9525">
            <a:noFill/>
            <a:miter lim="800000"/>
            <a:headEnd/>
            <a:tailEnd/>
          </a:ln>
          <a:effectLst/>
        </p:spPr>
        <p:txBody>
          <a:bodyPr wrap="square">
            <a:spAutoFit/>
          </a:bodyPr>
          <a:lstStyle/>
          <a:p>
            <a:pPr>
              <a:lnSpc>
                <a:spcPct val="150000"/>
              </a:lnSpc>
            </a:pPr>
            <a:endParaRPr lang="ru-RU" sz="2000" dirty="0" smtClean="0"/>
          </a:p>
          <a:p>
            <a:pPr>
              <a:lnSpc>
                <a:spcPct val="150000"/>
              </a:lnSpc>
            </a:pPr>
            <a:r>
              <a:rPr lang="ru-RU" sz="2000" dirty="0" smtClean="0"/>
              <a:t>ж) возможные последствия в случае возникновения компьютерных инцидентов на объекте критической информационной инфраструктуры либо сведения об отсутствии таких последствий;</a:t>
            </a:r>
          </a:p>
          <a:p>
            <a:pPr>
              <a:lnSpc>
                <a:spcPct val="150000"/>
              </a:lnSpc>
            </a:pPr>
            <a:r>
              <a:rPr lang="ru-RU" sz="2000" dirty="0" smtClean="0"/>
              <a:t>з) категорию значимости, которая присвоена объекту критической информационной инфраструктуры, или сведения об отсутствии необходимости присвоения одной из категорий значимости, а также сведения о результатах оценки показателей критериев значимости организационные и технические меры, применяемые для обеспечения безопасности объекта критической информационной инфраструктуры, либо сведения об отсутствии необходимости применения указанных мер.</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5632311"/>
          </a:xfrm>
          <a:prstGeom prst="rect">
            <a:avLst/>
          </a:prstGeom>
          <a:noFill/>
          <a:ln w="9525">
            <a:noFill/>
            <a:miter lim="800000"/>
            <a:headEnd/>
            <a:tailEnd/>
          </a:ln>
          <a:effectLst/>
        </p:spPr>
        <p:txBody>
          <a:bodyPr>
            <a:spAutoFit/>
          </a:bodyPr>
          <a:lstStyle/>
          <a:p>
            <a:pPr>
              <a:lnSpc>
                <a:spcPct val="150000"/>
              </a:lnSpc>
            </a:pPr>
            <a:r>
              <a:rPr lang="ru-RU" sz="2000" dirty="0" smtClean="0"/>
              <a:t>18. Сведения, указанные в пункте 17 настоящих Правил, и их содержание направляются по форме, утверждаемой федеральным органом исполнительной власти, уполномоченным в области обеспечения безопасности критической информационной инфраструктуры.</a:t>
            </a:r>
          </a:p>
          <a:p>
            <a:pPr>
              <a:lnSpc>
                <a:spcPct val="150000"/>
              </a:lnSpc>
            </a:pPr>
            <a:endParaRPr lang="ru-RU" sz="2000" dirty="0" smtClean="0"/>
          </a:p>
          <a:p>
            <a:pPr>
              <a:lnSpc>
                <a:spcPct val="150000"/>
              </a:lnSpc>
            </a:pPr>
            <a:r>
              <a:rPr lang="ru-RU" sz="2000" dirty="0" smtClean="0"/>
              <a:t>19. Федеральный орган исполнительной власти, уполномоченный в области обеспечения безопасности критической информационной инфраструктуры, проверяет сведения о результатах присвоения категорий значимости в порядке, предусмотренном частями 6 - 8 статьи 7 Федерального закона «О безопасности критической информационной инфраструктуры Российской Федерации».</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6093976"/>
          </a:xfrm>
          <a:prstGeom prst="rect">
            <a:avLst/>
          </a:prstGeom>
          <a:noFill/>
          <a:ln w="9525">
            <a:noFill/>
            <a:miter lim="800000"/>
            <a:headEnd/>
            <a:tailEnd/>
          </a:ln>
          <a:effectLst/>
        </p:spPr>
        <p:txBody>
          <a:bodyPr>
            <a:spAutoFit/>
          </a:bodyPr>
          <a:lstStyle/>
          <a:p>
            <a:pPr>
              <a:lnSpc>
                <a:spcPct val="150000"/>
              </a:lnSpc>
            </a:pPr>
            <a:r>
              <a:rPr lang="ru-RU" sz="2000" dirty="0" smtClean="0"/>
              <a:t>20. Категория значимости может быть изменена в порядке, предусмотренном для категорирования, в случаях, предусмотренных частью 12 статьи 7 Федерального закона «О безопасности критической информационной инфраструктуры Российской Федерации».</a:t>
            </a:r>
          </a:p>
          <a:p>
            <a:pPr>
              <a:lnSpc>
                <a:spcPct val="150000"/>
              </a:lnSpc>
            </a:pPr>
            <a:endParaRPr lang="ru-RU" sz="2000" dirty="0" smtClean="0"/>
          </a:p>
          <a:p>
            <a:pPr>
              <a:lnSpc>
                <a:spcPct val="150000"/>
              </a:lnSpc>
            </a:pPr>
            <a:r>
              <a:rPr lang="ru-RU" sz="2000" dirty="0" smtClean="0"/>
              <a:t>21. Субъект критической информационной инфраструктуры не реже чем один раз в 5 лет осуществляет пересмотр установленной категории значимости в соответствии с настоящими Правилами. В случае изменения категории значимости сведения о результатах пересмотра категории значимости направляются в федеральный орган, уполномоченный в области обеспечения безопасности критической информационной инфраструктуры.</a:t>
            </a:r>
            <a:endParaRPr lang="ru-RU" altLang="ru-RU" sz="20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5170646"/>
          </a:xfrm>
          <a:prstGeom prst="rect">
            <a:avLst/>
          </a:prstGeom>
          <a:noFill/>
          <a:ln w="9525">
            <a:noFill/>
            <a:miter lim="800000"/>
            <a:headEnd/>
            <a:tailEnd/>
          </a:ln>
          <a:effectLst/>
        </p:spPr>
        <p:txBody>
          <a:bodyPr>
            <a:spAutoFit/>
          </a:bodyPr>
          <a:lstStyle/>
          <a:p>
            <a:pPr algn="r"/>
            <a:r>
              <a:rPr lang="ru-RU" sz="2000" dirty="0" smtClean="0"/>
              <a:t>Утвержден</a:t>
            </a:r>
          </a:p>
          <a:p>
            <a:pPr algn="r"/>
            <a:r>
              <a:rPr lang="ru-RU" sz="2000" dirty="0" smtClean="0"/>
              <a:t>постановлением Правительства</a:t>
            </a:r>
          </a:p>
          <a:p>
            <a:pPr algn="r"/>
            <a:r>
              <a:rPr lang="ru-RU" sz="2000" dirty="0" smtClean="0"/>
              <a:t>Российской Федерации</a:t>
            </a:r>
          </a:p>
          <a:p>
            <a:pPr algn="r"/>
            <a:r>
              <a:rPr lang="ru-RU" sz="2000" dirty="0" smtClean="0"/>
              <a:t>от 8 февраля 2018 г. N 127</a:t>
            </a:r>
          </a:p>
          <a:p>
            <a:pPr>
              <a:lnSpc>
                <a:spcPct val="150000"/>
              </a:lnSpc>
            </a:pPr>
            <a:r>
              <a:rPr lang="ru-RU" sz="2000" dirty="0" smtClean="0"/>
              <a:t> </a:t>
            </a:r>
          </a:p>
          <a:p>
            <a:pPr>
              <a:lnSpc>
                <a:spcPct val="150000"/>
              </a:lnSpc>
            </a:pPr>
            <a:endParaRPr lang="ru-RU" sz="2000" dirty="0" smtClean="0"/>
          </a:p>
          <a:p>
            <a:pPr algn="ctr">
              <a:lnSpc>
                <a:spcPct val="150000"/>
              </a:lnSpc>
            </a:pPr>
            <a:r>
              <a:rPr lang="ru-RU" sz="2000" b="1" dirty="0" smtClean="0">
                <a:solidFill>
                  <a:schemeClr val="accent2">
                    <a:lumMod val="50000"/>
                  </a:schemeClr>
                </a:solidFill>
              </a:rPr>
              <a:t>ПЕРЕЧЕНЬ</a:t>
            </a:r>
          </a:p>
          <a:p>
            <a:pPr algn="ctr">
              <a:lnSpc>
                <a:spcPct val="150000"/>
              </a:lnSpc>
            </a:pPr>
            <a:r>
              <a:rPr lang="ru-RU" sz="2000" b="1" dirty="0" smtClean="0">
                <a:solidFill>
                  <a:schemeClr val="accent2">
                    <a:lumMod val="50000"/>
                  </a:schemeClr>
                </a:solidFill>
              </a:rPr>
              <a:t>ПОКАЗАТЕЛЕЙ КРИТЕРИЕВ ЗНАЧИМОСТИ ОБЪЕКТОВ КРИТИЧЕСКОЙ ИНФОРМАЦИОННОЙ ИНФРАСТРУКТУРЫ</a:t>
            </a:r>
          </a:p>
          <a:p>
            <a:pPr algn="ctr">
              <a:lnSpc>
                <a:spcPct val="150000"/>
              </a:lnSpc>
            </a:pPr>
            <a:r>
              <a:rPr lang="ru-RU" sz="2000" b="1" dirty="0" smtClean="0">
                <a:solidFill>
                  <a:schemeClr val="accent2">
                    <a:lumMod val="50000"/>
                  </a:schemeClr>
                </a:solidFill>
              </a:rPr>
              <a:t> РОССИЙСКОЙ ФЕДЕРАЦИИИ ИХ ЗНАЧЕНИЯ</a:t>
            </a:r>
            <a:endParaRPr lang="ru-RU" sz="2000" dirty="0" smtClean="0">
              <a:solidFill>
                <a:schemeClr val="accent2">
                  <a:lumMod val="50000"/>
                </a:schemeClr>
              </a:solidFill>
            </a:endParaRPr>
          </a:p>
          <a:p>
            <a:pPr eaLnBrk="1" fontAlgn="t" hangingPunct="1"/>
            <a:endParaRPr lang="ru-RU" sz="2000" dirty="0" smtClean="0"/>
          </a:p>
          <a:p>
            <a:pPr eaLnBrk="1" fontAlgn="t" hangingPunct="1"/>
            <a:endParaRPr lang="ru-RU" sz="2000" dirty="0" smtClean="0"/>
          </a:p>
          <a:p>
            <a:pPr algn="just">
              <a:lnSpc>
                <a:spcPct val="150000"/>
              </a:lnSpc>
            </a:pPr>
            <a:endParaRPr lang="ru-RU" altLang="ru-RU"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428604"/>
            <a:ext cx="8569325" cy="6340197"/>
          </a:xfrm>
          <a:prstGeom prst="rect">
            <a:avLst/>
          </a:prstGeom>
          <a:noFill/>
          <a:ln w="9525">
            <a:noFill/>
            <a:miter lim="800000"/>
            <a:headEnd/>
            <a:tailEnd/>
          </a:ln>
          <a:effectLst/>
        </p:spPr>
        <p:txBody>
          <a:bodyPr wrap="square">
            <a:spAutoFit/>
          </a:bodyPr>
          <a:lstStyle/>
          <a:p>
            <a:r>
              <a:rPr lang="ru-RU" sz="2000" dirty="0" smtClean="0"/>
              <a:t>В соответствии с пунктом 1 части 2 статьи 6 Федерального закона «О безопасности критической информационной инфраструктуры Российской Федерации» Правительство Российской Федерации постановляет:</a:t>
            </a:r>
          </a:p>
          <a:p>
            <a:endParaRPr lang="ru-RU" sz="2000" dirty="0" smtClean="0"/>
          </a:p>
          <a:p>
            <a:r>
              <a:rPr lang="ru-RU" sz="2000" dirty="0" smtClean="0"/>
              <a:t>1. Утвердить прилагаемые:</a:t>
            </a:r>
          </a:p>
          <a:p>
            <a:r>
              <a:rPr lang="ru-RU" sz="2000" dirty="0" smtClean="0"/>
              <a:t>Правила категорирования объектов критической информационной инфраструктуры Российской Федерации; перечень показателей критериев значимости объектов критической информационной инфраструктуры Российской Федерации и их значений.</a:t>
            </a:r>
          </a:p>
          <a:p>
            <a:endParaRPr lang="ru-RU" sz="2000" dirty="0" smtClean="0"/>
          </a:p>
          <a:p>
            <a:r>
              <a:rPr lang="ru-RU" sz="2000" dirty="0" smtClean="0"/>
              <a:t>2. Финансирование расходов, связанных с реализацией настоящего постановления государственными органами и государственными учреждениями, осуществляется за счет и в пределах бюджетных ассигнований, предусмотренных соответствующим бюджетом на обеспечение деятельности субъектов критической информационной инфраструктуры.</a:t>
            </a:r>
          </a:p>
          <a:p>
            <a:pPr algn="r"/>
            <a:r>
              <a:rPr lang="ru-RU" sz="2000" dirty="0" smtClean="0"/>
              <a:t>  </a:t>
            </a:r>
          </a:p>
          <a:p>
            <a:endParaRPr lang="ru-RU" sz="2000" dirty="0" smtClean="0"/>
          </a:p>
          <a:p>
            <a:pPr eaLnBrk="1" hangingPunct="1">
              <a:lnSpc>
                <a:spcPct val="130000"/>
              </a:lnSpc>
            </a:pPr>
            <a:endParaRPr lang="ru-RU" altLang="ru-RU" sz="20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3508653"/>
          </a:xfrm>
          <a:prstGeom prst="rect">
            <a:avLst/>
          </a:prstGeom>
          <a:noFill/>
          <a:ln w="9525">
            <a:noFill/>
            <a:miter lim="800000"/>
            <a:headEnd/>
            <a:tailEnd/>
          </a:ln>
          <a:effectLst/>
        </p:spPr>
        <p:txBody>
          <a:bodyPr wrap="square">
            <a:spAutoFit/>
          </a:bodyPr>
          <a:lstStyle/>
          <a:p>
            <a:endParaRPr lang="en-US" sz="2000" dirty="0" smtClean="0"/>
          </a:p>
          <a:p>
            <a:endParaRPr lang="en-US" sz="2000" dirty="0" smtClean="0"/>
          </a:p>
          <a:p>
            <a:endParaRPr lang="ru-RU" sz="2000" dirty="0" smtClean="0"/>
          </a:p>
          <a:p>
            <a:endParaRPr lang="ru-RU" sz="2000" dirty="0" smtClean="0"/>
          </a:p>
          <a:p>
            <a:r>
              <a:rPr lang="ru-RU" sz="2000" dirty="0" smtClean="0"/>
              <a:t>			</a:t>
            </a:r>
          </a:p>
          <a:p>
            <a:pPr algn="ctr"/>
            <a:r>
              <a:rPr lang="ru-RU" sz="2000" dirty="0" smtClean="0"/>
              <a:t>I. Социальная значимость</a:t>
            </a:r>
          </a:p>
          <a:p>
            <a:pPr marL="457200" indent="-457200"/>
            <a:endParaRPr lang="ru-RU" dirty="0" smtClean="0"/>
          </a:p>
          <a:p>
            <a:pPr marL="457200" indent="-457200"/>
            <a:endParaRPr lang="ru-RU" dirty="0" smtClean="0"/>
          </a:p>
          <a:p>
            <a:pPr marL="457200" indent="-457200"/>
            <a:endParaRPr lang="ru-RU" dirty="0" smtClean="0"/>
          </a:p>
          <a:p>
            <a:pPr marL="457200" indent="-457200"/>
            <a:endParaRPr lang="ru-RU" dirty="0" smtClean="0"/>
          </a:p>
          <a:p>
            <a:pPr algn="just">
              <a:lnSpc>
                <a:spcPct val="150000"/>
              </a:lnSpc>
            </a:pPr>
            <a:endParaRPr lang="ru-RU" altLang="ru-RU" sz="2000" dirty="0"/>
          </a:p>
        </p:txBody>
      </p:sp>
      <p:graphicFrame>
        <p:nvGraphicFramePr>
          <p:cNvPr id="4" name="Таблица 3"/>
          <p:cNvGraphicFramePr>
            <a:graphicFrameLocks noGrp="1"/>
          </p:cNvGraphicFramePr>
          <p:nvPr>
            <p:extLst>
              <p:ext uri="{D42A27DB-BD31-4B8C-83A1-F6EECF244321}">
                <p14:modId xmlns:p14="http://schemas.microsoft.com/office/powerpoint/2010/main" val="675749071"/>
              </p:ext>
            </p:extLst>
          </p:nvPr>
        </p:nvGraphicFramePr>
        <p:xfrm>
          <a:off x="395536" y="620688"/>
          <a:ext cx="8136904" cy="1005840"/>
        </p:xfrm>
        <a:graphic>
          <a:graphicData uri="http://schemas.openxmlformats.org/drawingml/2006/table">
            <a:tbl>
              <a:tblPr firstRow="1" bandRow="1">
                <a:tableStyleId>{5C22544A-7EE6-4342-B048-85BDC9FD1C3A}</a:tableStyleId>
              </a:tblPr>
              <a:tblGrid>
                <a:gridCol w="2952328"/>
                <a:gridCol w="1656184"/>
                <a:gridCol w="1800200"/>
                <a:gridCol w="1728192"/>
              </a:tblGrid>
              <a:tr h="343395">
                <a:tc rowSpan="2">
                  <a:txBody>
                    <a:bodyPr/>
                    <a:lstStyle/>
                    <a:p>
                      <a:endParaRPr lang="ru-RU" b="1" dirty="0" smtClean="0">
                        <a:solidFill>
                          <a:schemeClr val="tx1"/>
                        </a:solidFill>
                      </a:endParaRPr>
                    </a:p>
                    <a:p>
                      <a:r>
                        <a:rPr lang="ru-RU" b="1" dirty="0" smtClean="0">
                          <a:solidFill>
                            <a:schemeClr val="tx1"/>
                          </a:solidFill>
                        </a:rPr>
                        <a:t>Показатель</a:t>
                      </a:r>
                      <a:endParaRPr lang="ru-RU" b="1" dirty="0">
                        <a:solidFill>
                          <a:schemeClr val="tx1"/>
                        </a:solidFill>
                      </a:endParaRPr>
                    </a:p>
                  </a:txBody>
                  <a:tcPr/>
                </a:tc>
                <a:tc gridSpan="3">
                  <a:txBody>
                    <a:bodyPr/>
                    <a:lstStyle/>
                    <a:p>
                      <a:pPr algn="ctr"/>
                      <a:r>
                        <a:rPr lang="ru-RU" sz="1800" b="1" dirty="0" smtClean="0">
                          <a:solidFill>
                            <a:schemeClr val="tx1"/>
                          </a:solidFill>
                        </a:rPr>
                        <a:t>Значение показателя</a:t>
                      </a:r>
                      <a:endParaRPr lang="ru-RU" b="1" dirty="0">
                        <a:solidFill>
                          <a:schemeClr val="tx1"/>
                        </a:solidFill>
                      </a:endParaRPr>
                    </a:p>
                  </a:txBody>
                  <a:tcPr/>
                </a:tc>
                <a:tc hMerge="1">
                  <a:txBody>
                    <a:bodyPr/>
                    <a:lstStyle/>
                    <a:p>
                      <a:endParaRPr lang="ru-RU" dirty="0"/>
                    </a:p>
                  </a:txBody>
                  <a:tcPr/>
                </a:tc>
                <a:tc hMerge="1">
                  <a:txBody>
                    <a:bodyPr/>
                    <a:lstStyle/>
                    <a:p>
                      <a:endParaRPr lang="ru-RU" dirty="0"/>
                    </a:p>
                  </a:txBody>
                  <a:tcPr/>
                </a:tc>
              </a:tr>
              <a:tr h="592709">
                <a:tc vMerge="1">
                  <a:txBody>
                    <a:bodyPr/>
                    <a:lstStyle/>
                    <a:p>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1" dirty="0" smtClean="0">
                          <a:solidFill>
                            <a:schemeClr val="tx1"/>
                          </a:solidFill>
                        </a:rPr>
                        <a:t>III категория</a:t>
                      </a:r>
                    </a:p>
                    <a:p>
                      <a:endParaRPr lang="ru-RU" b="1"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1" dirty="0" smtClean="0">
                          <a:solidFill>
                            <a:schemeClr val="tx1"/>
                          </a:solidFill>
                        </a:rPr>
                        <a:t>II категория</a:t>
                      </a:r>
                    </a:p>
                    <a:p>
                      <a:endParaRPr lang="ru-RU" b="1"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1" dirty="0" smtClean="0">
                          <a:solidFill>
                            <a:schemeClr val="tx1"/>
                          </a:solidFill>
                        </a:rPr>
                        <a:t>I </a:t>
                      </a:r>
                      <a:r>
                        <a:rPr lang="ru-RU" sz="1800" b="1" dirty="0" smtClean="0">
                          <a:solidFill>
                            <a:schemeClr val="tx1"/>
                          </a:solidFill>
                        </a:rPr>
                        <a:t>категория</a:t>
                      </a:r>
                      <a:endParaRPr lang="ru-RU" b="1" dirty="0">
                        <a:solidFill>
                          <a:schemeClr val="tx1"/>
                        </a:solidFill>
                      </a:endParaRPr>
                    </a:p>
                  </a:txBody>
                  <a:tcPr/>
                </a:tc>
              </a:tr>
            </a:tbl>
          </a:graphicData>
        </a:graphic>
      </p:graphicFrame>
      <p:graphicFrame>
        <p:nvGraphicFramePr>
          <p:cNvPr id="5" name="Таблица 4"/>
          <p:cNvGraphicFramePr>
            <a:graphicFrameLocks noGrp="1"/>
          </p:cNvGraphicFramePr>
          <p:nvPr>
            <p:extLst>
              <p:ext uri="{D42A27DB-BD31-4B8C-83A1-F6EECF244321}">
                <p14:modId xmlns:p14="http://schemas.microsoft.com/office/powerpoint/2010/main" val="3686212477"/>
              </p:ext>
            </p:extLst>
          </p:nvPr>
        </p:nvGraphicFramePr>
        <p:xfrm>
          <a:off x="467544" y="2996952"/>
          <a:ext cx="8064896" cy="1800200"/>
        </p:xfrm>
        <a:graphic>
          <a:graphicData uri="http://schemas.openxmlformats.org/drawingml/2006/table">
            <a:tbl>
              <a:tblPr firstRow="1" bandRow="1">
                <a:tableStyleId>{5C22544A-7EE6-4342-B048-85BDC9FD1C3A}</a:tableStyleId>
              </a:tblPr>
              <a:tblGrid>
                <a:gridCol w="2880320"/>
                <a:gridCol w="1584176"/>
                <a:gridCol w="1944216"/>
                <a:gridCol w="1656184"/>
              </a:tblGrid>
              <a:tr h="1800200">
                <a:tc>
                  <a:txBody>
                    <a:bodyPr/>
                    <a:lstStyle/>
                    <a:p>
                      <a:pPr marL="457200" indent="-457200" algn="l"/>
                      <a:r>
                        <a:rPr lang="ru-RU" dirty="0" smtClean="0">
                          <a:solidFill>
                            <a:schemeClr val="tx1"/>
                          </a:solidFill>
                        </a:rPr>
                        <a:t>1. Причинение ущерба </a:t>
                      </a:r>
                    </a:p>
                    <a:p>
                      <a:pPr marL="457200" indent="-457200" algn="l"/>
                      <a:r>
                        <a:rPr lang="ru-RU" dirty="0" smtClean="0">
                          <a:solidFill>
                            <a:schemeClr val="tx1"/>
                          </a:solidFill>
                        </a:rPr>
                        <a:t>жизни и </a:t>
                      </a:r>
                    </a:p>
                    <a:p>
                      <a:pPr marL="457200" indent="-457200" algn="l"/>
                      <a:r>
                        <a:rPr lang="ru-RU" dirty="0" smtClean="0">
                          <a:solidFill>
                            <a:schemeClr val="tx1"/>
                          </a:solidFill>
                        </a:rPr>
                        <a:t>здоровью людей </a:t>
                      </a:r>
                    </a:p>
                    <a:p>
                      <a:pPr marL="457200" indent="-457200" algn="l"/>
                      <a:r>
                        <a:rPr lang="ru-RU" dirty="0" smtClean="0">
                          <a:solidFill>
                            <a:schemeClr val="tx1"/>
                          </a:solidFill>
                        </a:rPr>
                        <a:t>(человек)</a:t>
                      </a:r>
                      <a:endParaRPr lang="ru-RU"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dirty="0" smtClean="0">
                          <a:solidFill>
                            <a:schemeClr val="tx1"/>
                          </a:solidFill>
                        </a:rPr>
                        <a:t>≥</a:t>
                      </a:r>
                      <a:r>
                        <a:rPr lang="ru-RU" sz="1800" baseline="0" dirty="0" smtClean="0">
                          <a:solidFill>
                            <a:schemeClr val="tx1"/>
                          </a:solidFill>
                        </a:rPr>
                        <a:t> </a:t>
                      </a:r>
                      <a:r>
                        <a:rPr lang="ru-RU" sz="1800" dirty="0" smtClean="0">
                          <a:solidFill>
                            <a:schemeClr val="tx1"/>
                          </a:solidFill>
                        </a:rPr>
                        <a:t>1 ≤ 50</a:t>
                      </a:r>
                      <a:endParaRPr lang="ru-RU" sz="1800" dirty="0" smtClean="0">
                        <a:solidFill>
                          <a:schemeClr val="tx1"/>
                        </a:solidFill>
                      </a:endParaRPr>
                    </a:p>
                    <a:p>
                      <a:endParaRPr lang="ru-RU" dirty="0">
                        <a:solidFill>
                          <a:schemeClr val="tx1"/>
                        </a:solidFill>
                      </a:endParaRPr>
                    </a:p>
                  </a:txBody>
                  <a:tcPr/>
                </a:tc>
                <a:tc>
                  <a:txBody>
                    <a:bodyPr/>
                    <a:lstStyle/>
                    <a:p>
                      <a:r>
                        <a:rPr lang="en-US" sz="1800" dirty="0" smtClean="0">
                          <a:solidFill>
                            <a:schemeClr val="tx1"/>
                          </a:solidFill>
                        </a:rPr>
                        <a:t>&gt;</a:t>
                      </a:r>
                      <a:r>
                        <a:rPr lang="ru-RU" sz="1800" dirty="0" smtClean="0">
                          <a:solidFill>
                            <a:schemeClr val="tx1"/>
                          </a:solidFill>
                        </a:rPr>
                        <a:t> 50 ≤ 500 </a:t>
                      </a:r>
                      <a:r>
                        <a:rPr lang="en-US" sz="1800" dirty="0" smtClean="0">
                          <a:solidFill>
                            <a:schemeClr val="tx1"/>
                          </a:solidFill>
                        </a:rPr>
                        <a:t>&lt;</a:t>
                      </a:r>
                      <a:r>
                        <a:rPr lang="ru-RU" sz="1800" dirty="0" smtClean="0">
                          <a:solidFill>
                            <a:schemeClr val="tx1"/>
                          </a:solidFill>
                        </a:rPr>
                        <a:t> </a:t>
                      </a:r>
                      <a:r>
                        <a:rPr lang="en-US" sz="1800" dirty="0" smtClean="0">
                          <a:solidFill>
                            <a:schemeClr val="tx1"/>
                          </a:solidFill>
                        </a:rPr>
                        <a:t>5</a:t>
                      </a:r>
                      <a:r>
                        <a:rPr lang="ru-RU" sz="1800" dirty="0" smtClean="0">
                          <a:solidFill>
                            <a:schemeClr val="tx1"/>
                          </a:solidFill>
                        </a:rPr>
                        <a:t>00</a:t>
                      </a:r>
                      <a:endParaRPr lang="ru-RU" sz="1800" dirty="0" smtClean="0">
                        <a:solidFill>
                          <a:schemeClr val="tx1"/>
                        </a:solidFill>
                      </a:endParaRPr>
                    </a:p>
                    <a:p>
                      <a:endParaRPr lang="ru-RU" dirty="0">
                        <a:solidFill>
                          <a:schemeClr val="tx1"/>
                        </a:solidFill>
                      </a:endParaRPr>
                    </a:p>
                  </a:txBody>
                  <a:tcPr/>
                </a:tc>
                <a:tc>
                  <a:txBody>
                    <a:bodyPr/>
                    <a:lstStyle/>
                    <a:p>
                      <a:r>
                        <a:rPr lang="en-US" dirty="0" smtClean="0">
                          <a:solidFill>
                            <a:schemeClr val="tx1"/>
                          </a:solidFill>
                        </a:rPr>
                        <a:t>&lt;</a:t>
                      </a:r>
                      <a:r>
                        <a:rPr lang="ru-RU" dirty="0" smtClean="0">
                          <a:solidFill>
                            <a:schemeClr val="tx1"/>
                          </a:solidFill>
                        </a:rPr>
                        <a:t> </a:t>
                      </a:r>
                      <a:r>
                        <a:rPr lang="ru-RU" dirty="0" smtClean="0">
                          <a:solidFill>
                            <a:schemeClr val="tx1"/>
                          </a:solidFill>
                        </a:rPr>
                        <a:t>500</a:t>
                      </a:r>
                      <a:endParaRPr lang="ru-RU" dirty="0">
                        <a:solidFill>
                          <a:schemeClr val="tx1"/>
                        </a:solidFill>
                      </a:endParaRPr>
                    </a:p>
                  </a:txBody>
                  <a:tcP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4"/>
            <a:ext cx="8569325" cy="2646878"/>
          </a:xfrm>
          <a:prstGeom prst="rect">
            <a:avLst/>
          </a:prstGeom>
          <a:noFill/>
          <a:ln w="9525">
            <a:noFill/>
            <a:miter lim="800000"/>
            <a:headEnd/>
            <a:tailEnd/>
          </a:ln>
          <a:effectLst/>
        </p:spPr>
        <p:txBody>
          <a:bodyPr wrap="square">
            <a:spAutoFit/>
          </a:bodyPr>
          <a:lstStyle/>
          <a:p>
            <a:endParaRPr lang="en-US" sz="2000" dirty="0" smtClean="0"/>
          </a:p>
          <a:p>
            <a:endParaRPr lang="en-US" sz="2000" dirty="0" smtClean="0"/>
          </a:p>
          <a:p>
            <a:endParaRPr lang="ru-RU" sz="2000" dirty="0" smtClean="0"/>
          </a:p>
          <a:p>
            <a:endParaRPr lang="ru-RU" sz="2000" dirty="0" smtClean="0"/>
          </a:p>
          <a:p>
            <a:r>
              <a:rPr lang="ru-RU" sz="2000" dirty="0" smtClean="0"/>
              <a:t>			</a:t>
            </a:r>
            <a:endParaRPr lang="ru-RU" dirty="0" smtClean="0"/>
          </a:p>
          <a:p>
            <a:pPr marL="457200" indent="-457200"/>
            <a:endParaRPr lang="ru-RU" dirty="0" smtClean="0"/>
          </a:p>
          <a:p>
            <a:pPr marL="457200" indent="-457200"/>
            <a:endParaRPr lang="ru-RU" dirty="0" smtClean="0"/>
          </a:p>
          <a:p>
            <a:pPr algn="just">
              <a:lnSpc>
                <a:spcPct val="150000"/>
              </a:lnSpc>
            </a:pPr>
            <a:endParaRPr lang="ru-RU" altLang="ru-RU" sz="2000" dirty="0"/>
          </a:p>
        </p:txBody>
      </p:sp>
      <p:graphicFrame>
        <p:nvGraphicFramePr>
          <p:cNvPr id="5" name="Таблица 4"/>
          <p:cNvGraphicFramePr>
            <a:graphicFrameLocks noGrp="1"/>
          </p:cNvGraphicFramePr>
          <p:nvPr/>
        </p:nvGraphicFramePr>
        <p:xfrm>
          <a:off x="467544" y="188641"/>
          <a:ext cx="8064896" cy="6326980"/>
        </p:xfrm>
        <a:graphic>
          <a:graphicData uri="http://schemas.openxmlformats.org/drawingml/2006/table">
            <a:tbl>
              <a:tblPr firstRow="1" bandRow="1">
                <a:tableStyleId>{5C22544A-7EE6-4342-B048-85BDC9FD1C3A}</a:tableStyleId>
              </a:tblPr>
              <a:tblGrid>
                <a:gridCol w="2592288"/>
                <a:gridCol w="1656184"/>
                <a:gridCol w="2160240"/>
                <a:gridCol w="1656184"/>
              </a:tblGrid>
              <a:tr h="3229555">
                <a:tc>
                  <a:txBody>
                    <a:bodyPr/>
                    <a:lstStyle/>
                    <a:p>
                      <a:pPr marL="457200" indent="-457200" algn="l"/>
                      <a:r>
                        <a:rPr lang="ru-RU" sz="1400" b="1" kern="1200" dirty="0" smtClean="0">
                          <a:solidFill>
                            <a:schemeClr val="tx1"/>
                          </a:solidFill>
                          <a:latin typeface="+mn-lt"/>
                          <a:ea typeface="+mn-ea"/>
                          <a:cs typeface="+mn-cs"/>
                        </a:rPr>
                        <a:t>2.    </a:t>
                      </a:r>
                      <a:r>
                        <a:rPr lang="en-US" sz="1400" b="1" kern="1200" dirty="0" smtClean="0">
                          <a:solidFill>
                            <a:schemeClr val="tx1"/>
                          </a:solidFill>
                          <a:latin typeface="+mn-lt"/>
                          <a:ea typeface="+mn-ea"/>
                          <a:cs typeface="+mn-cs"/>
                        </a:rPr>
                        <a:t>  </a:t>
                      </a:r>
                      <a:r>
                        <a:rPr lang="ru-RU" sz="1400" b="1" kern="1200" dirty="0" smtClean="0">
                          <a:solidFill>
                            <a:schemeClr val="tx1"/>
                          </a:solidFill>
                          <a:latin typeface="+mn-lt"/>
                          <a:ea typeface="+mn-ea"/>
                          <a:cs typeface="+mn-cs"/>
                        </a:rPr>
                        <a:t>Прекращение или нарушение функционирования объектов обеспечения жизнедеятельности населения, в том числе объектов водоснабжения и канализации, очистки сточных вод, тепло- и электроснабжения, гидротехнических сооружений, оцениваемые:</a:t>
                      </a:r>
                      <a:endParaRPr lang="ru-RU" sz="1400" b="1" dirty="0">
                        <a:solidFill>
                          <a:schemeClr val="tx1"/>
                        </a:solidFill>
                      </a:endParaRPr>
                    </a:p>
                  </a:txBody>
                  <a:tcPr/>
                </a:tc>
                <a:tc>
                  <a:txBody>
                    <a:bodyPr/>
                    <a:lstStyle/>
                    <a:p>
                      <a:endParaRPr lang="ru-RU" dirty="0"/>
                    </a:p>
                  </a:txBody>
                  <a:tcPr/>
                </a:tc>
                <a:tc>
                  <a:txBody>
                    <a:bodyPr/>
                    <a:lstStyle/>
                    <a:p>
                      <a:endParaRPr lang="ru-RU" dirty="0"/>
                    </a:p>
                  </a:txBody>
                  <a:tcPr/>
                </a:tc>
                <a:tc>
                  <a:txBody>
                    <a:bodyPr/>
                    <a:lstStyle/>
                    <a:p>
                      <a:endParaRPr lang="ru-RU" dirty="0"/>
                    </a:p>
                  </a:txBody>
                  <a:tcPr/>
                </a:tc>
              </a:tr>
              <a:tr h="3035140">
                <a:tc>
                  <a:txBody>
                    <a:bodyPr/>
                    <a:lstStyle/>
                    <a:p>
                      <a:r>
                        <a:rPr lang="ru-RU" sz="1400" kern="1200" dirty="0" smtClean="0">
                          <a:solidFill>
                            <a:schemeClr val="dk1"/>
                          </a:solidFill>
                          <a:latin typeface="+mn-lt"/>
                          <a:ea typeface="+mn-ea"/>
                          <a:cs typeface="+mn-cs"/>
                        </a:rPr>
                        <a:t>а) на территории, на которой возможно нарушение обеспечения жизнедеятельности населения;</a:t>
                      </a:r>
                      <a:endParaRPr lang="ru-RU" sz="1400" dirty="0"/>
                    </a:p>
                  </a:txBody>
                  <a:tcPr/>
                </a:tc>
                <a:tc>
                  <a:txBody>
                    <a:bodyPr/>
                    <a:lstStyle/>
                    <a:p>
                      <a:r>
                        <a:rPr lang="ru-RU" sz="1400" kern="1200" dirty="0" smtClean="0">
                          <a:solidFill>
                            <a:schemeClr val="dk1"/>
                          </a:solidFill>
                          <a:latin typeface="+mn-lt"/>
                          <a:ea typeface="+mn-ea"/>
                          <a:cs typeface="+mn-cs"/>
                        </a:rPr>
                        <a:t>вся территория одного муниципального образования или одной внутригородской территории города федерального значения</a:t>
                      </a:r>
                      <a:endParaRPr lang="ru-RU" sz="1400" dirty="0"/>
                    </a:p>
                  </a:txBody>
                  <a:tcPr/>
                </a:tc>
                <a:tc>
                  <a:txBody>
                    <a:bodyPr/>
                    <a:lstStyle/>
                    <a:p>
                      <a:r>
                        <a:rPr lang="ru-RU" sz="1400" kern="1200" dirty="0" smtClean="0">
                          <a:solidFill>
                            <a:schemeClr val="dk1"/>
                          </a:solidFill>
                          <a:latin typeface="+mn-lt"/>
                          <a:ea typeface="+mn-ea"/>
                          <a:cs typeface="+mn-cs"/>
                        </a:rPr>
                        <a:t>выход за пределы территории одного муниципального образования или одной внутригородской территории города федерального значения, но не за пределы территории одного субъекта РФ или территории города федерального значения</a:t>
                      </a:r>
                      <a:endParaRPr lang="ru-RU" sz="1400" dirty="0"/>
                    </a:p>
                  </a:txBody>
                  <a:tcPr/>
                </a:tc>
                <a:tc>
                  <a:txBody>
                    <a:bodyPr/>
                    <a:lstStyle/>
                    <a:p>
                      <a:r>
                        <a:rPr lang="ru-RU" sz="1400" kern="1200" dirty="0" smtClean="0">
                          <a:solidFill>
                            <a:schemeClr val="dk1"/>
                          </a:solidFill>
                          <a:latin typeface="+mn-lt"/>
                          <a:ea typeface="+mn-ea"/>
                          <a:cs typeface="+mn-cs"/>
                        </a:rPr>
                        <a:t>выход за пределы территории одного субъекта Российской Федерации или территории города федерального значения</a:t>
                      </a:r>
                      <a:endParaRPr lang="ru-RU" sz="1400" dirty="0"/>
                    </a:p>
                  </a:txBody>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4"/>
            <a:ext cx="8569325" cy="2646878"/>
          </a:xfrm>
          <a:prstGeom prst="rect">
            <a:avLst/>
          </a:prstGeom>
          <a:noFill/>
          <a:ln w="9525">
            <a:noFill/>
            <a:miter lim="800000"/>
            <a:headEnd/>
            <a:tailEnd/>
          </a:ln>
          <a:effectLst/>
        </p:spPr>
        <p:txBody>
          <a:bodyPr wrap="square">
            <a:spAutoFit/>
          </a:bodyPr>
          <a:lstStyle/>
          <a:p>
            <a:endParaRPr lang="en-US" sz="2000" dirty="0" smtClean="0"/>
          </a:p>
          <a:p>
            <a:endParaRPr lang="en-US" sz="2000" dirty="0" smtClean="0"/>
          </a:p>
          <a:p>
            <a:endParaRPr lang="ru-RU" sz="2000" dirty="0" smtClean="0"/>
          </a:p>
          <a:p>
            <a:endParaRPr lang="ru-RU" sz="2000" dirty="0" smtClean="0"/>
          </a:p>
          <a:p>
            <a:r>
              <a:rPr lang="ru-RU" sz="2000" dirty="0" smtClean="0"/>
              <a:t>			</a:t>
            </a:r>
            <a:endParaRPr lang="ru-RU" dirty="0" smtClean="0"/>
          </a:p>
          <a:p>
            <a:pPr marL="457200" indent="-457200"/>
            <a:endParaRPr lang="ru-RU" dirty="0" smtClean="0"/>
          </a:p>
          <a:p>
            <a:pPr marL="457200" indent="-457200"/>
            <a:endParaRPr lang="ru-RU" dirty="0" smtClean="0"/>
          </a:p>
          <a:p>
            <a:pPr algn="just">
              <a:lnSpc>
                <a:spcPct val="150000"/>
              </a:lnSpc>
            </a:pPr>
            <a:endParaRPr lang="ru-RU" altLang="ru-RU" sz="2000" dirty="0"/>
          </a:p>
        </p:txBody>
      </p:sp>
      <p:graphicFrame>
        <p:nvGraphicFramePr>
          <p:cNvPr id="5" name="Таблица 4"/>
          <p:cNvGraphicFramePr>
            <a:graphicFrameLocks noGrp="1"/>
          </p:cNvGraphicFramePr>
          <p:nvPr>
            <p:extLst>
              <p:ext uri="{D42A27DB-BD31-4B8C-83A1-F6EECF244321}">
                <p14:modId xmlns:p14="http://schemas.microsoft.com/office/powerpoint/2010/main" val="2277928221"/>
              </p:ext>
            </p:extLst>
          </p:nvPr>
        </p:nvGraphicFramePr>
        <p:xfrm>
          <a:off x="467544" y="251887"/>
          <a:ext cx="8064896" cy="6397170"/>
        </p:xfrm>
        <a:graphic>
          <a:graphicData uri="http://schemas.openxmlformats.org/drawingml/2006/table">
            <a:tbl>
              <a:tblPr firstRow="1" bandRow="1">
                <a:tableStyleId>{5C22544A-7EE6-4342-B048-85BDC9FD1C3A}</a:tableStyleId>
              </a:tblPr>
              <a:tblGrid>
                <a:gridCol w="2520280"/>
                <a:gridCol w="1728192"/>
                <a:gridCol w="2160240"/>
                <a:gridCol w="1656184"/>
              </a:tblGrid>
              <a:tr h="1737857">
                <a:tc>
                  <a:txBody>
                    <a:bodyPr/>
                    <a:lstStyle/>
                    <a:p>
                      <a:pPr marL="457200" marR="0" indent="-457200" algn="l" defTabSz="914400" rtl="0" eaLnBrk="1" fontAlgn="auto" latinLnBrk="0" hangingPunct="1">
                        <a:lnSpc>
                          <a:spcPct val="100000"/>
                        </a:lnSpc>
                        <a:spcBef>
                          <a:spcPts val="0"/>
                        </a:spcBef>
                        <a:spcAft>
                          <a:spcPts val="0"/>
                        </a:spcAft>
                        <a:buClrTx/>
                        <a:buSzTx/>
                        <a:buFontTx/>
                        <a:buNone/>
                        <a:tabLst/>
                        <a:defRPr/>
                      </a:pPr>
                      <a:r>
                        <a:rPr lang="ru-RU" sz="1400" b="0" kern="1200" dirty="0" smtClean="0">
                          <a:solidFill>
                            <a:schemeClr val="tx1"/>
                          </a:solidFill>
                          <a:latin typeface="+mn-lt"/>
                          <a:ea typeface="+mn-ea"/>
                          <a:cs typeface="+mn-cs"/>
                        </a:rPr>
                        <a:t>б) по количеству людей, условия жизнедеятельности которых могут быть нарушены (тыс. человек)</a:t>
                      </a:r>
                      <a:endParaRPr lang="ru-RU" sz="1400" b="0" dirty="0" smtClean="0">
                        <a:solidFill>
                          <a:schemeClr val="tx1"/>
                        </a:solidFill>
                        <a:latin typeface="+mn-lt"/>
                      </a:endParaRPr>
                    </a:p>
                    <a:p>
                      <a:pPr marL="457200" indent="-457200" algn="l"/>
                      <a:endParaRPr lang="ru-RU" sz="1400" b="0" dirty="0">
                        <a:solidFill>
                          <a:schemeClr val="tx1"/>
                        </a:solidFill>
                        <a:latin typeface="+mn-lt"/>
                      </a:endParaRPr>
                    </a:p>
                  </a:txBody>
                  <a:tcPr/>
                </a:tc>
                <a:tc>
                  <a:txBody>
                    <a:bodyPr/>
                    <a:lstStyle/>
                    <a:p>
                      <a:r>
                        <a:rPr lang="ru-RU" sz="1400" b="0" kern="1200" dirty="0" smtClean="0">
                          <a:solidFill>
                            <a:schemeClr val="tx1"/>
                          </a:solidFill>
                          <a:latin typeface="+mn-lt"/>
                          <a:ea typeface="+mn-ea"/>
                          <a:cs typeface="+mn-cs"/>
                        </a:rPr>
                        <a:t>≥ 50, но  </a:t>
                      </a:r>
                      <a:r>
                        <a:rPr lang="en-US" sz="1400" b="0" kern="1200" dirty="0" smtClean="0">
                          <a:solidFill>
                            <a:schemeClr val="tx1"/>
                          </a:solidFill>
                          <a:latin typeface="+mn-lt"/>
                          <a:ea typeface="+mn-ea"/>
                          <a:cs typeface="+mn-cs"/>
                        </a:rPr>
                        <a:t>&lt;</a:t>
                      </a:r>
                      <a:r>
                        <a:rPr lang="ru-RU" sz="1400" b="0" kern="1200" dirty="0" smtClean="0">
                          <a:solidFill>
                            <a:schemeClr val="tx1"/>
                          </a:solidFill>
                          <a:latin typeface="+mn-lt"/>
                          <a:ea typeface="+mn-ea"/>
                          <a:cs typeface="+mn-cs"/>
                        </a:rPr>
                        <a:t>1000</a:t>
                      </a:r>
                      <a:endParaRPr lang="ru-RU" sz="1400" b="0" dirty="0">
                        <a:solidFill>
                          <a:schemeClr val="tx1"/>
                        </a:solidFill>
                        <a:latin typeface="+mn-lt"/>
                      </a:endParaRPr>
                    </a:p>
                  </a:txBody>
                  <a:tcPr/>
                </a:tc>
                <a:tc>
                  <a:txBody>
                    <a:bodyPr/>
                    <a:lstStyle/>
                    <a:p>
                      <a:r>
                        <a:rPr lang="ru-RU" sz="1400" b="0" kern="1200" dirty="0" smtClean="0">
                          <a:solidFill>
                            <a:schemeClr val="tx1"/>
                          </a:solidFill>
                          <a:latin typeface="+mn-lt"/>
                          <a:ea typeface="+mn-ea"/>
                          <a:cs typeface="+mn-cs"/>
                        </a:rPr>
                        <a:t>≥1000, но </a:t>
                      </a:r>
                      <a:r>
                        <a:rPr lang="en-US" sz="1400" b="0" kern="1200" dirty="0" smtClean="0">
                          <a:solidFill>
                            <a:schemeClr val="tx1"/>
                          </a:solidFill>
                          <a:latin typeface="+mn-lt"/>
                          <a:ea typeface="+mn-ea"/>
                          <a:cs typeface="+mn-cs"/>
                        </a:rPr>
                        <a:t> &lt; </a:t>
                      </a:r>
                      <a:r>
                        <a:rPr lang="ru-RU" sz="1400" b="0" kern="1200" dirty="0" smtClean="0">
                          <a:solidFill>
                            <a:schemeClr val="tx1"/>
                          </a:solidFill>
                          <a:latin typeface="+mn-lt"/>
                          <a:ea typeface="+mn-ea"/>
                          <a:cs typeface="+mn-cs"/>
                        </a:rPr>
                        <a:t>5000</a:t>
                      </a:r>
                      <a:endParaRPr lang="ru-RU" sz="1400" b="0" dirty="0">
                        <a:solidFill>
                          <a:schemeClr val="tx1"/>
                        </a:solidFill>
                        <a:latin typeface="+mn-lt"/>
                      </a:endParaRPr>
                    </a:p>
                  </a:txBody>
                  <a:tcPr/>
                </a:tc>
                <a:tc>
                  <a:txBody>
                    <a:bodyPr/>
                    <a:lstStyle/>
                    <a:p>
                      <a:pPr>
                        <a:lnSpc>
                          <a:spcPct val="115000"/>
                        </a:lnSpc>
                        <a:spcAft>
                          <a:spcPts val="0"/>
                        </a:spcAft>
                      </a:pPr>
                      <a:r>
                        <a:rPr lang="ru-RU" sz="1400" b="0" kern="1200" dirty="0" smtClean="0">
                          <a:solidFill>
                            <a:schemeClr val="tx1"/>
                          </a:solidFill>
                          <a:latin typeface="+mn-lt"/>
                          <a:ea typeface="+mn-ea"/>
                          <a:cs typeface="+mn-cs"/>
                        </a:rPr>
                        <a:t>≥</a:t>
                      </a:r>
                      <a:r>
                        <a:rPr lang="en-US" sz="1400" b="0" kern="1200" dirty="0" smtClean="0">
                          <a:solidFill>
                            <a:schemeClr val="tx1"/>
                          </a:solidFill>
                          <a:latin typeface="+mn-lt"/>
                          <a:ea typeface="+mn-ea"/>
                          <a:cs typeface="+mn-cs"/>
                        </a:rPr>
                        <a:t> </a:t>
                      </a:r>
                      <a:r>
                        <a:rPr lang="ru-RU" sz="1400" b="0" dirty="0" smtClean="0">
                          <a:solidFill>
                            <a:schemeClr val="tx1"/>
                          </a:solidFill>
                          <a:latin typeface="+mn-lt"/>
                          <a:ea typeface="Times New Roman"/>
                          <a:cs typeface="Times New Roman"/>
                        </a:rPr>
                        <a:t>5000</a:t>
                      </a:r>
                      <a:endParaRPr lang="ru-RU" sz="1400" b="0" dirty="0">
                        <a:solidFill>
                          <a:schemeClr val="tx1"/>
                        </a:solidFill>
                        <a:latin typeface="+mn-lt"/>
                        <a:ea typeface="Times New Roman"/>
                        <a:cs typeface="Times New Roman"/>
                      </a:endParaRPr>
                    </a:p>
                  </a:txBody>
                  <a:tcPr marL="39370" marR="39370" marT="64770" marB="64770"/>
                </a:tc>
              </a:tr>
              <a:tr h="1429926">
                <a:tc>
                  <a:txBody>
                    <a:bodyPr/>
                    <a:lstStyle/>
                    <a:p>
                      <a:pPr>
                        <a:lnSpc>
                          <a:spcPct val="115000"/>
                        </a:lnSpc>
                        <a:spcAft>
                          <a:spcPts val="0"/>
                        </a:spcAft>
                      </a:pPr>
                      <a:r>
                        <a:rPr lang="ru-RU" sz="1400" b="1" dirty="0" smtClean="0">
                          <a:latin typeface="+mn-lt"/>
                          <a:ea typeface="Times New Roman"/>
                          <a:cs typeface="Times New Roman"/>
                        </a:rPr>
                        <a:t>3. Прекращение </a:t>
                      </a:r>
                      <a:r>
                        <a:rPr lang="ru-RU" sz="1400" b="1" dirty="0">
                          <a:latin typeface="+mn-lt"/>
                          <a:ea typeface="Times New Roman"/>
                          <a:cs typeface="Times New Roman"/>
                        </a:rPr>
                        <a:t>или нарушение функционирования объектов транспортной инфраструктуры, оцениваемые:</a:t>
                      </a:r>
                    </a:p>
                  </a:txBody>
                  <a:tcPr marL="39370" marR="39370" marT="64770" marB="64770"/>
                </a:tc>
                <a:tc>
                  <a:txBody>
                    <a:bodyPr/>
                    <a:lstStyle/>
                    <a:p>
                      <a:endParaRPr lang="ru-RU" sz="1400" dirty="0">
                        <a:latin typeface="+mn-lt"/>
                      </a:endParaRPr>
                    </a:p>
                  </a:txBody>
                  <a:tcPr/>
                </a:tc>
                <a:tc>
                  <a:txBody>
                    <a:bodyPr/>
                    <a:lstStyle/>
                    <a:p>
                      <a:endParaRPr lang="ru-RU" sz="1400" dirty="0">
                        <a:latin typeface="+mn-lt"/>
                      </a:endParaRPr>
                    </a:p>
                  </a:txBody>
                  <a:tcPr/>
                </a:tc>
                <a:tc>
                  <a:txBody>
                    <a:bodyPr/>
                    <a:lstStyle/>
                    <a:p>
                      <a:pPr>
                        <a:lnSpc>
                          <a:spcPct val="115000"/>
                        </a:lnSpc>
                        <a:spcAft>
                          <a:spcPts val="0"/>
                        </a:spcAft>
                      </a:pPr>
                      <a:endParaRPr lang="ru-RU" sz="1400" dirty="0">
                        <a:latin typeface="+mn-lt"/>
                        <a:ea typeface="Times New Roman"/>
                        <a:cs typeface="Times New Roman"/>
                      </a:endParaRPr>
                    </a:p>
                  </a:txBody>
                  <a:tcPr marL="39370" marR="39370" marT="64770" marB="64770"/>
                </a:tc>
              </a:tr>
              <a:tr h="2673626">
                <a:tc>
                  <a:txBody>
                    <a:bodyPr/>
                    <a:lstStyle/>
                    <a:p>
                      <a:pPr>
                        <a:lnSpc>
                          <a:spcPct val="115000"/>
                        </a:lnSpc>
                        <a:spcAft>
                          <a:spcPts val="0"/>
                        </a:spcAft>
                      </a:pPr>
                      <a:r>
                        <a:rPr lang="ru-RU" sz="1400" dirty="0">
                          <a:latin typeface="+mn-lt"/>
                          <a:ea typeface="Times New Roman"/>
                          <a:cs typeface="Times New Roman"/>
                        </a:rPr>
                        <a:t>а) на территории, на которой возможно нарушение транспортного сообщения или предоставления транспортных услуг;</a:t>
                      </a:r>
                    </a:p>
                  </a:txBody>
                  <a:tcPr marL="39370" marR="39370" marT="64770" marB="64770"/>
                </a:tc>
                <a:tc>
                  <a:txBody>
                    <a:bodyPr/>
                    <a:lstStyle/>
                    <a:p>
                      <a:r>
                        <a:rPr lang="ru-RU" sz="1400" kern="1200" dirty="0" smtClean="0">
                          <a:solidFill>
                            <a:schemeClr val="dk1"/>
                          </a:solidFill>
                          <a:latin typeface="+mn-lt"/>
                          <a:ea typeface="+mn-ea"/>
                          <a:cs typeface="+mn-cs"/>
                        </a:rPr>
                        <a:t>вся территория одного муниципального образования или одной внутригородской территории города федерального значения</a:t>
                      </a:r>
                      <a:endParaRPr lang="ru-RU" sz="1400" dirty="0">
                        <a:latin typeface="+mn-lt"/>
                      </a:endParaRPr>
                    </a:p>
                  </a:txBody>
                  <a:tcPr/>
                </a:tc>
                <a:tc>
                  <a:txBody>
                    <a:bodyPr/>
                    <a:lstStyle/>
                    <a:p>
                      <a:r>
                        <a:rPr lang="ru-RU" sz="1400" kern="1200" dirty="0" smtClean="0">
                          <a:solidFill>
                            <a:schemeClr val="dk1"/>
                          </a:solidFill>
                          <a:latin typeface="+mn-lt"/>
                          <a:ea typeface="+mn-ea"/>
                          <a:cs typeface="+mn-cs"/>
                        </a:rPr>
                        <a:t>выход за пределы территории одного муниципального образования или одной внутригородской территории города федерального значения, но не за пределы территории одного субъекта Российской Федерации или территории города федерального значения</a:t>
                      </a:r>
                      <a:endParaRPr lang="ru-RU" sz="1400" dirty="0">
                        <a:latin typeface="+mn-lt"/>
                      </a:endParaRPr>
                    </a:p>
                  </a:txBody>
                  <a:tcPr/>
                </a:tc>
                <a:tc>
                  <a:txBody>
                    <a:bodyPr/>
                    <a:lstStyle/>
                    <a:p>
                      <a:pPr>
                        <a:lnSpc>
                          <a:spcPct val="115000"/>
                        </a:lnSpc>
                        <a:spcAft>
                          <a:spcPts val="0"/>
                        </a:spcAft>
                      </a:pPr>
                      <a:r>
                        <a:rPr lang="ru-RU" sz="1400" kern="1200" dirty="0" smtClean="0">
                          <a:solidFill>
                            <a:schemeClr val="dk1"/>
                          </a:solidFill>
                          <a:latin typeface="+mn-lt"/>
                          <a:ea typeface="+mn-ea"/>
                          <a:cs typeface="+mn-cs"/>
                        </a:rPr>
                        <a:t>выход за пределы территории одного субъекта Российской Федерации или территории города федерального значения</a:t>
                      </a:r>
                      <a:endParaRPr lang="ru-RU" sz="1400" dirty="0">
                        <a:latin typeface="+mn-lt"/>
                        <a:ea typeface="Times New Roman"/>
                        <a:cs typeface="Times New Roman"/>
                      </a:endParaRPr>
                    </a:p>
                  </a:txBody>
                  <a:tcPr marL="39370" marR="39370" marT="64770" marB="64770"/>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4"/>
            <a:ext cx="8569325" cy="2646878"/>
          </a:xfrm>
          <a:prstGeom prst="rect">
            <a:avLst/>
          </a:prstGeom>
          <a:noFill/>
          <a:ln w="9525">
            <a:noFill/>
            <a:miter lim="800000"/>
            <a:headEnd/>
            <a:tailEnd/>
          </a:ln>
          <a:effectLst/>
        </p:spPr>
        <p:txBody>
          <a:bodyPr wrap="square">
            <a:spAutoFit/>
          </a:bodyPr>
          <a:lstStyle/>
          <a:p>
            <a:endParaRPr lang="en-US" sz="2000" dirty="0" smtClean="0"/>
          </a:p>
          <a:p>
            <a:endParaRPr lang="en-US" sz="2000" dirty="0" smtClean="0"/>
          </a:p>
          <a:p>
            <a:endParaRPr lang="ru-RU" sz="2000" dirty="0" smtClean="0"/>
          </a:p>
          <a:p>
            <a:endParaRPr lang="ru-RU" sz="2000" dirty="0" smtClean="0"/>
          </a:p>
          <a:p>
            <a:r>
              <a:rPr lang="ru-RU" sz="2000" dirty="0" smtClean="0"/>
              <a:t>			</a:t>
            </a:r>
            <a:endParaRPr lang="ru-RU" dirty="0" smtClean="0"/>
          </a:p>
          <a:p>
            <a:pPr marL="457200" indent="-457200"/>
            <a:endParaRPr lang="ru-RU" dirty="0" smtClean="0"/>
          </a:p>
          <a:p>
            <a:pPr marL="457200" indent="-457200"/>
            <a:endParaRPr lang="ru-RU" dirty="0" smtClean="0"/>
          </a:p>
          <a:p>
            <a:pPr algn="just">
              <a:lnSpc>
                <a:spcPct val="150000"/>
              </a:lnSpc>
            </a:pPr>
            <a:endParaRPr lang="ru-RU" altLang="ru-RU" sz="2000" dirty="0"/>
          </a:p>
        </p:txBody>
      </p:sp>
      <p:graphicFrame>
        <p:nvGraphicFramePr>
          <p:cNvPr id="5" name="Таблица 4"/>
          <p:cNvGraphicFramePr>
            <a:graphicFrameLocks noGrp="1"/>
          </p:cNvGraphicFramePr>
          <p:nvPr>
            <p:extLst>
              <p:ext uri="{D42A27DB-BD31-4B8C-83A1-F6EECF244321}">
                <p14:modId xmlns:p14="http://schemas.microsoft.com/office/powerpoint/2010/main" val="3545065147"/>
              </p:ext>
            </p:extLst>
          </p:nvPr>
        </p:nvGraphicFramePr>
        <p:xfrm>
          <a:off x="467544" y="116633"/>
          <a:ext cx="8064896" cy="6408711"/>
        </p:xfrm>
        <a:graphic>
          <a:graphicData uri="http://schemas.openxmlformats.org/drawingml/2006/table">
            <a:tbl>
              <a:tblPr firstRow="1" bandRow="1">
                <a:tableStyleId>{5C22544A-7EE6-4342-B048-85BDC9FD1C3A}</a:tableStyleId>
              </a:tblPr>
              <a:tblGrid>
                <a:gridCol w="2304256"/>
                <a:gridCol w="1800200"/>
                <a:gridCol w="2304256"/>
                <a:gridCol w="1656184"/>
              </a:tblGrid>
              <a:tr h="1728630">
                <a:tc>
                  <a:txBody>
                    <a:bodyPr/>
                    <a:lstStyle/>
                    <a:p>
                      <a:pPr>
                        <a:lnSpc>
                          <a:spcPct val="115000"/>
                        </a:lnSpc>
                        <a:spcAft>
                          <a:spcPts val="0"/>
                        </a:spcAft>
                      </a:pPr>
                      <a:r>
                        <a:rPr lang="ru-RU" sz="1400" b="0" dirty="0">
                          <a:solidFill>
                            <a:schemeClr val="tx1"/>
                          </a:solidFill>
                          <a:latin typeface="+mn-lt"/>
                          <a:ea typeface="Times New Roman"/>
                          <a:cs typeface="Times New Roman"/>
                        </a:rPr>
                        <a:t>б) по количеству людей, условия жизнедеятельности которых могут быть нарушены (тыс. человек)</a:t>
                      </a:r>
                    </a:p>
                  </a:txBody>
                  <a:tcPr marL="39370" marR="39370" marT="64770" marB="64770"/>
                </a:tc>
                <a:tc>
                  <a:txBody>
                    <a:bodyPr/>
                    <a:lstStyle/>
                    <a:p>
                      <a:r>
                        <a:rPr lang="ru-RU" sz="1400" b="0" kern="1200" dirty="0" smtClean="0">
                          <a:solidFill>
                            <a:schemeClr val="tx1"/>
                          </a:solidFill>
                          <a:latin typeface="+mn-lt"/>
                          <a:ea typeface="+mn-ea"/>
                          <a:cs typeface="+mn-cs"/>
                        </a:rPr>
                        <a:t>≥ </a:t>
                      </a:r>
                      <a:r>
                        <a:rPr lang="ru-RU" sz="1400" b="0" kern="1200" dirty="0" smtClean="0">
                          <a:solidFill>
                            <a:schemeClr val="tx1"/>
                          </a:solidFill>
                          <a:latin typeface="+mn-lt"/>
                          <a:ea typeface="+mn-ea"/>
                          <a:cs typeface="+mn-cs"/>
                        </a:rPr>
                        <a:t>50, но  </a:t>
                      </a:r>
                      <a:r>
                        <a:rPr lang="en-US" sz="1400" b="0" kern="1200" dirty="0" smtClean="0">
                          <a:solidFill>
                            <a:schemeClr val="tx1"/>
                          </a:solidFill>
                          <a:latin typeface="+mn-lt"/>
                          <a:ea typeface="+mn-ea"/>
                          <a:cs typeface="+mn-cs"/>
                        </a:rPr>
                        <a:t>&lt;</a:t>
                      </a:r>
                      <a:r>
                        <a:rPr lang="ru-RU" sz="1400" b="0" kern="1200" dirty="0" smtClean="0">
                          <a:solidFill>
                            <a:schemeClr val="tx1"/>
                          </a:solidFill>
                          <a:latin typeface="+mn-lt"/>
                          <a:ea typeface="+mn-ea"/>
                          <a:cs typeface="+mn-cs"/>
                        </a:rPr>
                        <a:t>1000</a:t>
                      </a:r>
                      <a:endParaRPr lang="ru-RU" sz="1400" b="0" dirty="0">
                        <a:solidFill>
                          <a:schemeClr val="tx1"/>
                        </a:solidFill>
                        <a:latin typeface="+mn-lt"/>
                      </a:endParaRPr>
                    </a:p>
                  </a:txBody>
                  <a:tcPr/>
                </a:tc>
                <a:tc>
                  <a:txBody>
                    <a:bodyPr/>
                    <a:lstStyle/>
                    <a:p>
                      <a:r>
                        <a:rPr lang="ru-RU" sz="1400" b="0" kern="1200" dirty="0" smtClean="0">
                          <a:solidFill>
                            <a:schemeClr val="tx1"/>
                          </a:solidFill>
                          <a:latin typeface="+mn-lt"/>
                          <a:ea typeface="+mn-ea"/>
                          <a:cs typeface="+mn-cs"/>
                        </a:rPr>
                        <a:t>≥</a:t>
                      </a:r>
                      <a:r>
                        <a:rPr lang="ru-RU" sz="1400" b="0" kern="1200" dirty="0" smtClean="0">
                          <a:solidFill>
                            <a:schemeClr val="tx1"/>
                          </a:solidFill>
                          <a:latin typeface="+mn-lt"/>
                          <a:ea typeface="+mn-ea"/>
                          <a:cs typeface="+mn-cs"/>
                        </a:rPr>
                        <a:t>1000, но </a:t>
                      </a:r>
                      <a:r>
                        <a:rPr lang="en-US" sz="1400" b="0" kern="1200" dirty="0" smtClean="0">
                          <a:solidFill>
                            <a:schemeClr val="tx1"/>
                          </a:solidFill>
                          <a:latin typeface="+mn-lt"/>
                          <a:ea typeface="+mn-ea"/>
                          <a:cs typeface="+mn-cs"/>
                        </a:rPr>
                        <a:t> </a:t>
                      </a:r>
                      <a:r>
                        <a:rPr lang="en-US" sz="1400" b="0" kern="1200" dirty="0" smtClean="0">
                          <a:solidFill>
                            <a:schemeClr val="tx1"/>
                          </a:solidFill>
                          <a:latin typeface="+mn-lt"/>
                          <a:ea typeface="+mn-ea"/>
                          <a:cs typeface="+mn-cs"/>
                        </a:rPr>
                        <a:t>&lt; </a:t>
                      </a:r>
                      <a:r>
                        <a:rPr lang="ru-RU" sz="1400" b="0" kern="1200" dirty="0" smtClean="0">
                          <a:solidFill>
                            <a:schemeClr val="tx1"/>
                          </a:solidFill>
                          <a:latin typeface="+mn-lt"/>
                          <a:ea typeface="+mn-ea"/>
                          <a:cs typeface="+mn-cs"/>
                        </a:rPr>
                        <a:t>5000</a:t>
                      </a:r>
                      <a:endParaRPr lang="ru-RU" sz="1400" b="0" dirty="0">
                        <a:solidFill>
                          <a:schemeClr val="tx1"/>
                        </a:solidFill>
                        <a:latin typeface="+mn-lt"/>
                      </a:endParaRPr>
                    </a:p>
                  </a:txBody>
                  <a:tcPr/>
                </a:tc>
                <a:tc>
                  <a:txBody>
                    <a:bodyPr/>
                    <a:lstStyle/>
                    <a:p>
                      <a:pPr>
                        <a:lnSpc>
                          <a:spcPct val="115000"/>
                        </a:lnSpc>
                        <a:spcAft>
                          <a:spcPts val="0"/>
                        </a:spcAft>
                      </a:pPr>
                      <a:r>
                        <a:rPr lang="ru-RU" sz="1400" b="0" kern="1200" dirty="0" smtClean="0">
                          <a:solidFill>
                            <a:schemeClr val="tx1"/>
                          </a:solidFill>
                          <a:latin typeface="+mn-lt"/>
                          <a:ea typeface="+mn-ea"/>
                          <a:cs typeface="+mn-cs"/>
                        </a:rPr>
                        <a:t>≥</a:t>
                      </a:r>
                      <a:r>
                        <a:rPr lang="en-US" sz="1400" b="0" kern="1200" dirty="0" smtClean="0">
                          <a:solidFill>
                            <a:schemeClr val="tx1"/>
                          </a:solidFill>
                          <a:latin typeface="+mn-lt"/>
                          <a:ea typeface="+mn-ea"/>
                          <a:cs typeface="+mn-cs"/>
                        </a:rPr>
                        <a:t> </a:t>
                      </a:r>
                      <a:r>
                        <a:rPr lang="ru-RU" sz="1400" b="0" dirty="0" smtClean="0">
                          <a:solidFill>
                            <a:schemeClr val="tx1"/>
                          </a:solidFill>
                          <a:latin typeface="+mn-lt"/>
                          <a:ea typeface="Times New Roman"/>
                          <a:cs typeface="Times New Roman"/>
                        </a:rPr>
                        <a:t>5000</a:t>
                      </a:r>
                      <a:endParaRPr lang="ru-RU" sz="1400" b="0" dirty="0">
                        <a:solidFill>
                          <a:schemeClr val="tx1"/>
                        </a:solidFill>
                        <a:latin typeface="+mn-lt"/>
                        <a:ea typeface="Times New Roman"/>
                        <a:cs typeface="Times New Roman"/>
                      </a:endParaRPr>
                    </a:p>
                  </a:txBody>
                  <a:tcPr marL="39370" marR="39370" marT="64770" marB="64770"/>
                </a:tc>
              </a:tr>
              <a:tr h="1461122">
                <a:tc>
                  <a:txBody>
                    <a:bodyPr/>
                    <a:lstStyle/>
                    <a:p>
                      <a:pPr>
                        <a:lnSpc>
                          <a:spcPct val="115000"/>
                        </a:lnSpc>
                        <a:spcAft>
                          <a:spcPts val="0"/>
                        </a:spcAft>
                      </a:pPr>
                      <a:r>
                        <a:rPr lang="ru-RU" sz="1400" dirty="0" smtClean="0">
                          <a:latin typeface="+mn-lt"/>
                          <a:ea typeface="Times New Roman"/>
                          <a:cs typeface="Times New Roman"/>
                        </a:rPr>
                        <a:t>4</a:t>
                      </a:r>
                      <a:r>
                        <a:rPr lang="ru-RU" sz="1400" b="1" dirty="0" smtClean="0">
                          <a:latin typeface="+mn-lt"/>
                          <a:ea typeface="Times New Roman"/>
                          <a:cs typeface="Times New Roman"/>
                        </a:rPr>
                        <a:t>. </a:t>
                      </a:r>
                      <a:r>
                        <a:rPr lang="ru-RU" sz="1400" b="1" kern="1200" dirty="0" smtClean="0">
                          <a:solidFill>
                            <a:schemeClr val="dk1"/>
                          </a:solidFill>
                          <a:latin typeface="+mn-lt"/>
                          <a:ea typeface="+mn-ea"/>
                          <a:cs typeface="+mn-cs"/>
                        </a:rPr>
                        <a:t>Прекращение или нарушение функционирования сети связи, оцениваемые:</a:t>
                      </a:r>
                      <a:endParaRPr lang="ru-RU" sz="1400" b="1" dirty="0">
                        <a:latin typeface="+mn-lt"/>
                        <a:ea typeface="Times New Roman"/>
                        <a:cs typeface="Times New Roman"/>
                      </a:endParaRPr>
                    </a:p>
                  </a:txBody>
                  <a:tcPr marL="39370" marR="39370" marT="64770" marB="64770"/>
                </a:tc>
                <a:tc>
                  <a:txBody>
                    <a:bodyPr/>
                    <a:lstStyle/>
                    <a:p>
                      <a:endParaRPr lang="ru-RU" sz="1400" dirty="0">
                        <a:latin typeface="+mn-lt"/>
                      </a:endParaRPr>
                    </a:p>
                  </a:txBody>
                  <a:tcPr/>
                </a:tc>
                <a:tc>
                  <a:txBody>
                    <a:bodyPr/>
                    <a:lstStyle/>
                    <a:p>
                      <a:endParaRPr lang="ru-RU" sz="1400" dirty="0">
                        <a:latin typeface="+mn-lt"/>
                      </a:endParaRPr>
                    </a:p>
                  </a:txBody>
                  <a:tcPr/>
                </a:tc>
                <a:tc>
                  <a:txBody>
                    <a:bodyPr/>
                    <a:lstStyle/>
                    <a:p>
                      <a:pPr>
                        <a:lnSpc>
                          <a:spcPct val="115000"/>
                        </a:lnSpc>
                        <a:spcAft>
                          <a:spcPts val="0"/>
                        </a:spcAft>
                      </a:pPr>
                      <a:endParaRPr lang="ru-RU" sz="1400" dirty="0">
                        <a:latin typeface="+mn-lt"/>
                        <a:ea typeface="Times New Roman"/>
                        <a:cs typeface="Times New Roman"/>
                      </a:endParaRPr>
                    </a:p>
                  </a:txBody>
                  <a:tcPr marL="39370" marR="39370" marT="64770" marB="64770"/>
                </a:tc>
              </a:tr>
              <a:tr h="3218959">
                <a:tc>
                  <a:txBody>
                    <a:bodyPr/>
                    <a:lstStyle/>
                    <a:p>
                      <a:pPr>
                        <a:lnSpc>
                          <a:spcPct val="115000"/>
                        </a:lnSpc>
                        <a:spcAft>
                          <a:spcPts val="0"/>
                        </a:spcAft>
                      </a:pPr>
                      <a:r>
                        <a:rPr lang="ru-RU" sz="1400" dirty="0">
                          <a:latin typeface="+mn-lt"/>
                          <a:ea typeface="Times New Roman"/>
                          <a:cs typeface="Times New Roman"/>
                        </a:rPr>
                        <a:t>а) на территории, на которой возможно прекращение или нарушение функционирования сети связи;</a:t>
                      </a:r>
                    </a:p>
                  </a:txBody>
                  <a:tcPr marL="39370" marR="39370" marT="64770" marB="64770"/>
                </a:tc>
                <a:tc>
                  <a:txBody>
                    <a:bodyPr/>
                    <a:lstStyle/>
                    <a:p>
                      <a:r>
                        <a:rPr lang="ru-RU" sz="1400" kern="1200" dirty="0" smtClean="0">
                          <a:solidFill>
                            <a:schemeClr val="dk1"/>
                          </a:solidFill>
                          <a:latin typeface="+mn-lt"/>
                          <a:ea typeface="+mn-ea"/>
                          <a:cs typeface="+mn-cs"/>
                        </a:rPr>
                        <a:t>вся территория одного муниципального образования или одной внутригородской территории города федерального значения</a:t>
                      </a:r>
                      <a:endParaRPr lang="ru-RU" sz="1400" dirty="0">
                        <a:latin typeface="+mn-lt"/>
                      </a:endParaRPr>
                    </a:p>
                  </a:txBody>
                  <a:tcPr/>
                </a:tc>
                <a:tc>
                  <a:txBody>
                    <a:bodyPr/>
                    <a:lstStyle/>
                    <a:p>
                      <a:r>
                        <a:rPr lang="ru-RU" sz="1400" kern="1200" dirty="0" smtClean="0">
                          <a:solidFill>
                            <a:schemeClr val="dk1"/>
                          </a:solidFill>
                          <a:latin typeface="+mn-lt"/>
                          <a:ea typeface="+mn-ea"/>
                          <a:cs typeface="+mn-cs"/>
                        </a:rPr>
                        <a:t>выход за пределы территории одного муниципального образования или одной внутригородской территории города федерального значения, но не за пределы территории одного субъекта Российской Федерации или территории города федерального значения</a:t>
                      </a:r>
                      <a:endParaRPr lang="ru-RU" sz="1400" dirty="0">
                        <a:latin typeface="+mn-lt"/>
                      </a:endParaRPr>
                    </a:p>
                  </a:txBody>
                  <a:tcPr/>
                </a:tc>
                <a:tc>
                  <a:txBody>
                    <a:bodyPr/>
                    <a:lstStyle/>
                    <a:p>
                      <a:pPr>
                        <a:lnSpc>
                          <a:spcPct val="115000"/>
                        </a:lnSpc>
                        <a:spcAft>
                          <a:spcPts val="0"/>
                        </a:spcAft>
                      </a:pPr>
                      <a:r>
                        <a:rPr lang="ru-RU" sz="1400" kern="1200" dirty="0" smtClean="0">
                          <a:solidFill>
                            <a:schemeClr val="dk1"/>
                          </a:solidFill>
                          <a:latin typeface="+mn-lt"/>
                          <a:ea typeface="+mn-ea"/>
                          <a:cs typeface="+mn-cs"/>
                        </a:rPr>
                        <a:t>выход за пределы территории одного субъекта Российской Федерации или территории города федерального значения</a:t>
                      </a:r>
                      <a:endParaRPr lang="ru-RU" sz="1400" dirty="0">
                        <a:latin typeface="+mn-lt"/>
                        <a:ea typeface="Times New Roman"/>
                        <a:cs typeface="Times New Roman"/>
                      </a:endParaRPr>
                    </a:p>
                  </a:txBody>
                  <a:tcPr marL="39370" marR="39370" marT="64770" marB="64770"/>
                </a:tc>
              </a:tr>
            </a:tbl>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4"/>
            <a:ext cx="8569325" cy="2646878"/>
          </a:xfrm>
          <a:prstGeom prst="rect">
            <a:avLst/>
          </a:prstGeom>
          <a:noFill/>
          <a:ln w="9525">
            <a:noFill/>
            <a:miter lim="800000"/>
            <a:headEnd/>
            <a:tailEnd/>
          </a:ln>
          <a:effectLst/>
        </p:spPr>
        <p:txBody>
          <a:bodyPr wrap="square">
            <a:spAutoFit/>
          </a:bodyPr>
          <a:lstStyle/>
          <a:p>
            <a:endParaRPr lang="en-US" sz="2000" dirty="0" smtClean="0"/>
          </a:p>
          <a:p>
            <a:endParaRPr lang="en-US" sz="2000" dirty="0" smtClean="0"/>
          </a:p>
          <a:p>
            <a:endParaRPr lang="ru-RU" sz="2000" dirty="0" smtClean="0"/>
          </a:p>
          <a:p>
            <a:endParaRPr lang="ru-RU" sz="2000" dirty="0" smtClean="0"/>
          </a:p>
          <a:p>
            <a:r>
              <a:rPr lang="ru-RU" sz="2000" dirty="0" smtClean="0"/>
              <a:t>			</a:t>
            </a:r>
            <a:endParaRPr lang="ru-RU" dirty="0" smtClean="0"/>
          </a:p>
          <a:p>
            <a:pPr marL="457200" indent="-457200"/>
            <a:endParaRPr lang="ru-RU" dirty="0" smtClean="0"/>
          </a:p>
          <a:p>
            <a:pPr marL="457200" indent="-457200"/>
            <a:endParaRPr lang="ru-RU" dirty="0" smtClean="0"/>
          </a:p>
          <a:p>
            <a:pPr algn="just">
              <a:lnSpc>
                <a:spcPct val="150000"/>
              </a:lnSpc>
            </a:pPr>
            <a:endParaRPr lang="ru-RU" altLang="ru-RU" sz="2000" dirty="0"/>
          </a:p>
        </p:txBody>
      </p:sp>
      <p:graphicFrame>
        <p:nvGraphicFramePr>
          <p:cNvPr id="5" name="Таблица 4"/>
          <p:cNvGraphicFramePr>
            <a:graphicFrameLocks noGrp="1"/>
          </p:cNvGraphicFramePr>
          <p:nvPr>
            <p:extLst>
              <p:ext uri="{D42A27DB-BD31-4B8C-83A1-F6EECF244321}">
                <p14:modId xmlns:p14="http://schemas.microsoft.com/office/powerpoint/2010/main" val="3085370744"/>
              </p:ext>
            </p:extLst>
          </p:nvPr>
        </p:nvGraphicFramePr>
        <p:xfrm>
          <a:off x="467544" y="692696"/>
          <a:ext cx="8064896" cy="5112568"/>
        </p:xfrm>
        <a:graphic>
          <a:graphicData uri="http://schemas.openxmlformats.org/drawingml/2006/table">
            <a:tbl>
              <a:tblPr firstRow="1" bandRow="1">
                <a:tableStyleId>{5C22544A-7EE6-4342-B048-85BDC9FD1C3A}</a:tableStyleId>
              </a:tblPr>
              <a:tblGrid>
                <a:gridCol w="2592288"/>
                <a:gridCol w="1656184"/>
                <a:gridCol w="2160240"/>
                <a:gridCol w="1656184"/>
              </a:tblGrid>
              <a:tr h="1793581">
                <a:tc>
                  <a:txBody>
                    <a:bodyPr/>
                    <a:lstStyle/>
                    <a:p>
                      <a:pPr>
                        <a:lnSpc>
                          <a:spcPct val="115000"/>
                        </a:lnSpc>
                        <a:spcAft>
                          <a:spcPts val="0"/>
                        </a:spcAft>
                      </a:pPr>
                      <a:r>
                        <a:rPr lang="ru-RU" sz="1600" b="0" dirty="0">
                          <a:solidFill>
                            <a:schemeClr val="tx1"/>
                          </a:solidFill>
                          <a:latin typeface="+mj-lt"/>
                          <a:ea typeface="Times New Roman"/>
                          <a:cs typeface="Times New Roman"/>
                        </a:rPr>
                        <a:t>б) </a:t>
                      </a:r>
                      <a:r>
                        <a:rPr lang="ru-RU" sz="1600" b="0" kern="1200" dirty="0" smtClean="0">
                          <a:solidFill>
                            <a:schemeClr val="tx1"/>
                          </a:solidFill>
                          <a:latin typeface="+mj-lt"/>
                          <a:ea typeface="+mn-ea"/>
                          <a:cs typeface="+mn-cs"/>
                        </a:rPr>
                        <a:t>по количеству людей, для которых могут быть недоступны услуги связи (тыс. человек)</a:t>
                      </a:r>
                      <a:endParaRPr lang="ru-RU" sz="1600" b="0" dirty="0">
                        <a:solidFill>
                          <a:schemeClr val="tx1"/>
                        </a:solidFill>
                        <a:latin typeface="+mj-lt"/>
                        <a:ea typeface="Times New Roman"/>
                        <a:cs typeface="Times New Roman"/>
                      </a:endParaRPr>
                    </a:p>
                  </a:txBody>
                  <a:tcPr marL="39370" marR="39370" marT="64770" marB="64770"/>
                </a:tc>
                <a:tc>
                  <a:txBody>
                    <a:bodyPr/>
                    <a:lstStyle/>
                    <a:p>
                      <a:r>
                        <a:rPr lang="ru-RU" sz="1400" b="0" kern="1200" dirty="0" smtClean="0">
                          <a:solidFill>
                            <a:schemeClr val="tx1"/>
                          </a:solidFill>
                          <a:latin typeface="+mn-lt"/>
                          <a:ea typeface="+mn-ea"/>
                          <a:cs typeface="+mn-cs"/>
                        </a:rPr>
                        <a:t>≥ </a:t>
                      </a:r>
                      <a:r>
                        <a:rPr lang="ru-RU" sz="1400" b="0" kern="1200" dirty="0" smtClean="0">
                          <a:solidFill>
                            <a:schemeClr val="tx1"/>
                          </a:solidFill>
                          <a:latin typeface="+mn-lt"/>
                          <a:ea typeface="+mn-ea"/>
                          <a:cs typeface="+mn-cs"/>
                        </a:rPr>
                        <a:t>50, но  </a:t>
                      </a:r>
                      <a:r>
                        <a:rPr lang="en-US" sz="1400" b="0" kern="1200" dirty="0" smtClean="0">
                          <a:solidFill>
                            <a:schemeClr val="tx1"/>
                          </a:solidFill>
                          <a:latin typeface="+mn-lt"/>
                          <a:ea typeface="+mn-ea"/>
                          <a:cs typeface="+mn-cs"/>
                        </a:rPr>
                        <a:t>&lt;</a:t>
                      </a:r>
                      <a:r>
                        <a:rPr lang="ru-RU" sz="1400" b="0" kern="1200" dirty="0" smtClean="0">
                          <a:solidFill>
                            <a:schemeClr val="tx1"/>
                          </a:solidFill>
                          <a:latin typeface="+mn-lt"/>
                          <a:ea typeface="+mn-ea"/>
                          <a:cs typeface="+mn-cs"/>
                        </a:rPr>
                        <a:t>1000</a:t>
                      </a:r>
                      <a:endParaRPr lang="ru-RU" sz="1400" b="0" dirty="0">
                        <a:solidFill>
                          <a:schemeClr val="tx1"/>
                        </a:solidFill>
                        <a:latin typeface="+mn-lt"/>
                      </a:endParaRPr>
                    </a:p>
                  </a:txBody>
                  <a:tcPr/>
                </a:tc>
                <a:tc>
                  <a:txBody>
                    <a:bodyPr/>
                    <a:lstStyle/>
                    <a:p>
                      <a:r>
                        <a:rPr lang="ru-RU" sz="1400" b="0" kern="1200" dirty="0" smtClean="0">
                          <a:solidFill>
                            <a:schemeClr val="tx1"/>
                          </a:solidFill>
                          <a:latin typeface="+mn-lt"/>
                          <a:ea typeface="+mn-ea"/>
                          <a:cs typeface="+mn-cs"/>
                        </a:rPr>
                        <a:t>≥</a:t>
                      </a:r>
                      <a:r>
                        <a:rPr lang="ru-RU" sz="1400" b="0" kern="1200" dirty="0" smtClean="0">
                          <a:solidFill>
                            <a:schemeClr val="tx1"/>
                          </a:solidFill>
                          <a:latin typeface="+mn-lt"/>
                          <a:ea typeface="+mn-ea"/>
                          <a:cs typeface="+mn-cs"/>
                        </a:rPr>
                        <a:t>1000, но  </a:t>
                      </a:r>
                      <a:r>
                        <a:rPr lang="en-US" sz="1400" b="0" kern="1200" dirty="0" smtClean="0">
                          <a:solidFill>
                            <a:schemeClr val="tx1"/>
                          </a:solidFill>
                          <a:latin typeface="+mn-lt"/>
                          <a:ea typeface="+mn-ea"/>
                          <a:cs typeface="+mn-cs"/>
                        </a:rPr>
                        <a:t> </a:t>
                      </a:r>
                      <a:r>
                        <a:rPr lang="en-US" sz="1400" b="0" kern="1200" dirty="0" smtClean="0">
                          <a:solidFill>
                            <a:schemeClr val="tx1"/>
                          </a:solidFill>
                          <a:latin typeface="+mn-lt"/>
                          <a:ea typeface="+mn-ea"/>
                          <a:cs typeface="+mn-cs"/>
                        </a:rPr>
                        <a:t>&lt; </a:t>
                      </a:r>
                      <a:r>
                        <a:rPr lang="ru-RU" sz="1400" b="0" kern="1200" dirty="0" smtClean="0">
                          <a:solidFill>
                            <a:schemeClr val="tx1"/>
                          </a:solidFill>
                          <a:latin typeface="+mn-lt"/>
                          <a:ea typeface="+mn-ea"/>
                          <a:cs typeface="+mn-cs"/>
                        </a:rPr>
                        <a:t>5000</a:t>
                      </a:r>
                      <a:endParaRPr lang="ru-RU" sz="1400" b="0" dirty="0">
                        <a:solidFill>
                          <a:schemeClr val="tx1"/>
                        </a:solidFill>
                        <a:latin typeface="+mn-lt"/>
                      </a:endParaRPr>
                    </a:p>
                  </a:txBody>
                  <a:tcPr/>
                </a:tc>
                <a:tc>
                  <a:txBody>
                    <a:bodyPr/>
                    <a:lstStyle/>
                    <a:p>
                      <a:pPr>
                        <a:lnSpc>
                          <a:spcPct val="115000"/>
                        </a:lnSpc>
                        <a:spcAft>
                          <a:spcPts val="0"/>
                        </a:spcAft>
                      </a:pPr>
                      <a:r>
                        <a:rPr lang="ru-RU" sz="1400" b="0" kern="1200" dirty="0" smtClean="0">
                          <a:solidFill>
                            <a:schemeClr val="tx1"/>
                          </a:solidFill>
                          <a:latin typeface="+mn-lt"/>
                          <a:ea typeface="+mn-ea"/>
                          <a:cs typeface="+mn-cs"/>
                        </a:rPr>
                        <a:t>≥</a:t>
                      </a:r>
                      <a:r>
                        <a:rPr lang="en-US" sz="1400" b="0" kern="1200" dirty="0" smtClean="0">
                          <a:solidFill>
                            <a:schemeClr val="tx1"/>
                          </a:solidFill>
                          <a:latin typeface="+mn-lt"/>
                          <a:ea typeface="+mn-ea"/>
                          <a:cs typeface="+mn-cs"/>
                        </a:rPr>
                        <a:t> </a:t>
                      </a:r>
                      <a:r>
                        <a:rPr lang="ru-RU" sz="1400" b="0" dirty="0" smtClean="0">
                          <a:solidFill>
                            <a:schemeClr val="tx1"/>
                          </a:solidFill>
                          <a:latin typeface="+mn-lt"/>
                          <a:ea typeface="Times New Roman"/>
                          <a:cs typeface="Times New Roman"/>
                        </a:rPr>
                        <a:t>5000</a:t>
                      </a:r>
                      <a:endParaRPr lang="ru-RU" sz="1400" b="0" dirty="0">
                        <a:solidFill>
                          <a:schemeClr val="tx1"/>
                        </a:solidFill>
                        <a:latin typeface="+mn-lt"/>
                        <a:ea typeface="Times New Roman"/>
                        <a:cs typeface="Times New Roman"/>
                      </a:endParaRPr>
                    </a:p>
                  </a:txBody>
                  <a:tcPr marL="39370" marR="39370" marT="64770" marB="64770"/>
                </a:tc>
              </a:tr>
              <a:tr h="3318987">
                <a:tc>
                  <a:txBody>
                    <a:bodyPr/>
                    <a:lstStyle/>
                    <a:p>
                      <a:r>
                        <a:rPr lang="ru-RU" sz="1600" b="1" kern="1200" dirty="0" smtClean="0">
                          <a:solidFill>
                            <a:schemeClr val="dk1"/>
                          </a:solidFill>
                          <a:latin typeface="+mj-lt"/>
                          <a:ea typeface="+mn-ea"/>
                          <a:cs typeface="+mn-cs"/>
                        </a:rPr>
                        <a:t>5. Отсутствие доступа к государственной услуге, оцениваемое в максимальном допустимом времени, в течение которого государственная услуга может быть недоступна для получателей такой услуги (часов)</a:t>
                      </a:r>
                      <a:endParaRPr lang="ru-RU" sz="1600" b="1" dirty="0">
                        <a:latin typeface="+mj-lt"/>
                      </a:endParaRPr>
                    </a:p>
                  </a:txBody>
                  <a:tcPr/>
                </a:tc>
                <a:tc>
                  <a:txBody>
                    <a:bodyPr/>
                    <a:lstStyle/>
                    <a:p>
                      <a:pPr>
                        <a:lnSpc>
                          <a:spcPct val="115000"/>
                        </a:lnSpc>
                        <a:spcAft>
                          <a:spcPts val="0"/>
                        </a:spcAft>
                      </a:pPr>
                      <a:r>
                        <a:rPr lang="ru-RU" sz="1600" dirty="0" smtClean="0">
                          <a:latin typeface="+mj-lt"/>
                          <a:ea typeface="Times New Roman"/>
                          <a:cs typeface="Times New Roman"/>
                        </a:rPr>
                        <a:t>≤</a:t>
                      </a:r>
                      <a:r>
                        <a:rPr lang="en-US" sz="1600" dirty="0" smtClean="0">
                          <a:latin typeface="+mj-lt"/>
                          <a:ea typeface="Times New Roman"/>
                          <a:cs typeface="Times New Roman"/>
                        </a:rPr>
                        <a:t> </a:t>
                      </a:r>
                      <a:r>
                        <a:rPr lang="ru-RU" sz="1600" dirty="0" smtClean="0">
                          <a:latin typeface="+mj-lt"/>
                          <a:ea typeface="Times New Roman"/>
                          <a:cs typeface="Times New Roman"/>
                        </a:rPr>
                        <a:t>24</a:t>
                      </a:r>
                      <a:r>
                        <a:rPr lang="ru-RU" sz="1600" kern="1200" dirty="0" smtClean="0">
                          <a:solidFill>
                            <a:schemeClr val="dk1"/>
                          </a:solidFill>
                          <a:latin typeface="+mn-lt"/>
                          <a:ea typeface="Times New Roman"/>
                          <a:cs typeface="Times New Roman"/>
                        </a:rPr>
                        <a:t>, но</a:t>
                      </a:r>
                      <a:r>
                        <a:rPr lang="en-US" sz="1600" kern="1200" dirty="0" smtClean="0">
                          <a:solidFill>
                            <a:schemeClr val="dk1"/>
                          </a:solidFill>
                          <a:latin typeface="+mn-lt"/>
                          <a:ea typeface="Times New Roman"/>
                          <a:cs typeface="Times New Roman"/>
                        </a:rPr>
                        <a:t> </a:t>
                      </a:r>
                      <a:r>
                        <a:rPr lang="en-US" sz="1600" dirty="0" smtClean="0">
                          <a:latin typeface="+mj-lt"/>
                          <a:ea typeface="Times New Roman"/>
                          <a:cs typeface="Times New Roman"/>
                        </a:rPr>
                        <a:t> &gt;</a:t>
                      </a:r>
                      <a:r>
                        <a:rPr lang="ru-RU" sz="1600" dirty="0" smtClean="0">
                          <a:latin typeface="+mj-lt"/>
                          <a:ea typeface="Times New Roman"/>
                          <a:cs typeface="Times New Roman"/>
                        </a:rPr>
                        <a:t> </a:t>
                      </a:r>
                      <a:r>
                        <a:rPr lang="ru-RU" sz="1600" dirty="0">
                          <a:latin typeface="+mj-lt"/>
                          <a:ea typeface="Times New Roman"/>
                          <a:cs typeface="Times New Roman"/>
                        </a:rPr>
                        <a:t>12</a:t>
                      </a:r>
                    </a:p>
                  </a:txBody>
                  <a:tcPr marL="39370" marR="39370" marT="64770" marB="64770"/>
                </a:tc>
                <a:tc>
                  <a:txBody>
                    <a:bodyPr/>
                    <a:lstStyle/>
                    <a:p>
                      <a:r>
                        <a:rPr lang="ru-RU" sz="1600" kern="1200" dirty="0" smtClean="0">
                          <a:solidFill>
                            <a:schemeClr val="dk1"/>
                          </a:solidFill>
                          <a:latin typeface="+mn-lt"/>
                          <a:ea typeface="Times New Roman"/>
                          <a:cs typeface="Times New Roman"/>
                        </a:rPr>
                        <a:t>≤</a:t>
                      </a:r>
                      <a:r>
                        <a:rPr lang="en-US" sz="1600" kern="1200" dirty="0" smtClean="0">
                          <a:solidFill>
                            <a:schemeClr val="dk1"/>
                          </a:solidFill>
                          <a:latin typeface="+mn-lt"/>
                          <a:ea typeface="Times New Roman"/>
                          <a:cs typeface="Times New Roman"/>
                        </a:rPr>
                        <a:t> </a:t>
                      </a:r>
                      <a:r>
                        <a:rPr lang="ru-RU" sz="1600" kern="1200" dirty="0" smtClean="0">
                          <a:solidFill>
                            <a:schemeClr val="dk1"/>
                          </a:solidFill>
                          <a:latin typeface="+mj-lt"/>
                          <a:ea typeface="+mn-ea"/>
                          <a:cs typeface="+mn-cs"/>
                        </a:rPr>
                        <a:t>12</a:t>
                      </a:r>
                      <a:r>
                        <a:rPr lang="ru-RU" sz="1600" kern="1200" dirty="0" smtClean="0">
                          <a:solidFill>
                            <a:schemeClr val="dk1"/>
                          </a:solidFill>
                          <a:latin typeface="+mn-lt"/>
                          <a:ea typeface="Times New Roman"/>
                          <a:cs typeface="Times New Roman"/>
                        </a:rPr>
                        <a:t>, но</a:t>
                      </a:r>
                      <a:r>
                        <a:rPr lang="en-US" sz="1600" kern="1200" dirty="0" smtClean="0">
                          <a:solidFill>
                            <a:schemeClr val="dk1"/>
                          </a:solidFill>
                          <a:latin typeface="+mn-lt"/>
                          <a:ea typeface="Times New Roman"/>
                          <a:cs typeface="Times New Roman"/>
                        </a:rPr>
                        <a:t> </a:t>
                      </a:r>
                      <a:r>
                        <a:rPr lang="en-US" sz="1600" kern="1200" dirty="0" smtClean="0">
                          <a:solidFill>
                            <a:schemeClr val="dk1"/>
                          </a:solidFill>
                          <a:latin typeface="+mj-lt"/>
                          <a:ea typeface="+mn-ea"/>
                          <a:cs typeface="+mn-cs"/>
                        </a:rPr>
                        <a:t> &gt;</a:t>
                      </a:r>
                      <a:r>
                        <a:rPr lang="ru-RU" sz="1600" kern="1200" dirty="0" smtClean="0">
                          <a:solidFill>
                            <a:schemeClr val="dk1"/>
                          </a:solidFill>
                          <a:latin typeface="+mj-lt"/>
                          <a:ea typeface="+mn-ea"/>
                          <a:cs typeface="+mn-cs"/>
                        </a:rPr>
                        <a:t> </a:t>
                      </a:r>
                      <a:r>
                        <a:rPr lang="ru-RU" sz="1600" kern="1200" dirty="0" smtClean="0">
                          <a:solidFill>
                            <a:schemeClr val="dk1"/>
                          </a:solidFill>
                          <a:latin typeface="+mj-lt"/>
                          <a:ea typeface="+mn-ea"/>
                          <a:cs typeface="+mn-cs"/>
                        </a:rPr>
                        <a:t>6</a:t>
                      </a:r>
                      <a:endParaRPr lang="ru-RU" sz="1600" dirty="0">
                        <a:latin typeface="+mj-lt"/>
                      </a:endParaRPr>
                    </a:p>
                  </a:txBody>
                  <a:tcPr/>
                </a:tc>
                <a:tc>
                  <a:txBody>
                    <a:bodyPr/>
                    <a:lstStyle/>
                    <a:p>
                      <a:r>
                        <a:rPr lang="en-US" sz="1600" kern="1200" dirty="0" smtClean="0">
                          <a:solidFill>
                            <a:schemeClr val="dk1"/>
                          </a:solidFill>
                          <a:latin typeface="+mj-lt"/>
                          <a:ea typeface="+mn-ea"/>
                          <a:cs typeface="+mn-cs"/>
                        </a:rPr>
                        <a:t>&lt;</a:t>
                      </a:r>
                      <a:r>
                        <a:rPr lang="ru-RU" sz="1600" kern="1200" dirty="0" smtClean="0">
                          <a:solidFill>
                            <a:schemeClr val="dk1"/>
                          </a:solidFill>
                          <a:latin typeface="+mj-lt"/>
                          <a:ea typeface="+mn-ea"/>
                          <a:cs typeface="+mn-cs"/>
                        </a:rPr>
                        <a:t> </a:t>
                      </a:r>
                      <a:r>
                        <a:rPr lang="ru-RU" sz="1600" kern="1200" dirty="0" smtClean="0">
                          <a:solidFill>
                            <a:schemeClr val="dk1"/>
                          </a:solidFill>
                          <a:latin typeface="+mj-lt"/>
                          <a:ea typeface="+mn-ea"/>
                          <a:cs typeface="+mn-cs"/>
                        </a:rPr>
                        <a:t>6</a:t>
                      </a:r>
                      <a:endParaRPr lang="ru-RU" sz="1600" dirty="0">
                        <a:latin typeface="+mj-lt"/>
                      </a:endParaRPr>
                    </a:p>
                  </a:txBody>
                  <a:tcPr/>
                </a:tc>
              </a:tr>
            </a:tbl>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1969770"/>
          </a:xfrm>
          <a:prstGeom prst="rect">
            <a:avLst/>
          </a:prstGeom>
          <a:noFill/>
          <a:ln w="9525">
            <a:noFill/>
            <a:miter lim="800000"/>
            <a:headEnd/>
            <a:tailEnd/>
          </a:ln>
          <a:effectLst/>
        </p:spPr>
        <p:txBody>
          <a:bodyPr wrap="square">
            <a:spAutoFit/>
          </a:bodyPr>
          <a:lstStyle/>
          <a:p>
            <a:r>
              <a:rPr lang="ru-RU" sz="2000" dirty="0" smtClean="0"/>
              <a:t>			</a:t>
            </a:r>
            <a:r>
              <a:rPr lang="en-US" sz="2000" dirty="0" smtClean="0"/>
              <a:t>I</a:t>
            </a:r>
            <a:r>
              <a:rPr lang="ru-RU" sz="2000" dirty="0" smtClean="0"/>
              <a:t>I. Политическая значимость</a:t>
            </a:r>
          </a:p>
          <a:p>
            <a:pPr marL="457200" indent="-457200"/>
            <a:endParaRPr lang="ru-RU" dirty="0" smtClean="0"/>
          </a:p>
          <a:p>
            <a:pPr marL="457200" indent="-457200"/>
            <a:endParaRPr lang="ru-RU" dirty="0" smtClean="0"/>
          </a:p>
          <a:p>
            <a:pPr marL="457200" indent="-457200"/>
            <a:endParaRPr lang="ru-RU" dirty="0" smtClean="0"/>
          </a:p>
          <a:p>
            <a:pPr marL="457200" indent="-457200"/>
            <a:endParaRPr lang="ru-RU" dirty="0" smtClean="0"/>
          </a:p>
          <a:p>
            <a:pPr algn="just">
              <a:lnSpc>
                <a:spcPct val="150000"/>
              </a:lnSpc>
            </a:pPr>
            <a:endParaRPr lang="ru-RU" altLang="ru-RU" sz="2000" dirty="0"/>
          </a:p>
        </p:txBody>
      </p:sp>
      <p:graphicFrame>
        <p:nvGraphicFramePr>
          <p:cNvPr id="5" name="Таблица 4"/>
          <p:cNvGraphicFramePr>
            <a:graphicFrameLocks noGrp="1"/>
          </p:cNvGraphicFramePr>
          <p:nvPr/>
        </p:nvGraphicFramePr>
        <p:xfrm>
          <a:off x="467544" y="980728"/>
          <a:ext cx="8208912" cy="4785360"/>
        </p:xfrm>
        <a:graphic>
          <a:graphicData uri="http://schemas.openxmlformats.org/drawingml/2006/table">
            <a:tbl>
              <a:tblPr firstRow="1" bandRow="1">
                <a:tableStyleId>{5C22544A-7EE6-4342-B048-85BDC9FD1C3A}</a:tableStyleId>
              </a:tblPr>
              <a:tblGrid>
                <a:gridCol w="2232248"/>
                <a:gridCol w="1872208"/>
                <a:gridCol w="1832346"/>
                <a:gridCol w="2272110"/>
              </a:tblGrid>
              <a:tr h="3850181">
                <a:tc>
                  <a:txBody>
                    <a:bodyPr/>
                    <a:lstStyle/>
                    <a:p>
                      <a:pPr>
                        <a:lnSpc>
                          <a:spcPct val="115000"/>
                        </a:lnSpc>
                        <a:spcAft>
                          <a:spcPts val="0"/>
                        </a:spcAft>
                      </a:pPr>
                      <a:r>
                        <a:rPr lang="ru-RU" sz="1400" b="1" dirty="0" smtClean="0">
                          <a:solidFill>
                            <a:schemeClr val="tx1"/>
                          </a:solidFill>
                          <a:latin typeface="+mj-lt"/>
                          <a:ea typeface="Times New Roman"/>
                          <a:cs typeface="Times New Roman"/>
                        </a:rPr>
                        <a:t>6. Прекращение </a:t>
                      </a:r>
                      <a:r>
                        <a:rPr lang="ru-RU" sz="1400" b="1" dirty="0">
                          <a:solidFill>
                            <a:schemeClr val="tx1"/>
                          </a:solidFill>
                          <a:latin typeface="+mj-lt"/>
                          <a:ea typeface="Times New Roman"/>
                          <a:cs typeface="Times New Roman"/>
                        </a:rPr>
                        <a:t>или нарушение функционирования государственного органа в части невыполнения возложенной на него функции (полномочия)</a:t>
                      </a:r>
                    </a:p>
                  </a:txBody>
                  <a:tcPr marL="39370" marR="39370" marT="64770" marB="64770"/>
                </a:tc>
                <a:tc>
                  <a:txBody>
                    <a:bodyPr/>
                    <a:lstStyle/>
                    <a:p>
                      <a:r>
                        <a:rPr lang="ru-RU" sz="1400" b="1" kern="1200" dirty="0" smtClean="0">
                          <a:solidFill>
                            <a:schemeClr val="tx1"/>
                          </a:solidFill>
                          <a:latin typeface="+mj-lt"/>
                          <a:ea typeface="+mn-ea"/>
                          <a:cs typeface="+mn-cs"/>
                        </a:rPr>
                        <a:t>прекращение или нарушение функционирования органа государственной власти субъекта Российской Федерации или города федерального значения</a:t>
                      </a:r>
                      <a:endParaRPr lang="ru-RU" sz="1400" dirty="0">
                        <a:solidFill>
                          <a:schemeClr val="tx1"/>
                        </a:solidFill>
                        <a:latin typeface="+mj-lt"/>
                      </a:endParaRPr>
                    </a:p>
                  </a:txBody>
                  <a:tcPr/>
                </a:tc>
                <a:tc>
                  <a:txBody>
                    <a:bodyPr/>
                    <a:lstStyle/>
                    <a:p>
                      <a:pPr>
                        <a:lnSpc>
                          <a:spcPct val="115000"/>
                        </a:lnSpc>
                        <a:spcAft>
                          <a:spcPts val="0"/>
                        </a:spcAft>
                      </a:pPr>
                      <a:r>
                        <a:rPr lang="ru-RU" sz="1400" dirty="0">
                          <a:solidFill>
                            <a:schemeClr val="tx1"/>
                          </a:solidFill>
                          <a:latin typeface="+mj-lt"/>
                          <a:ea typeface="Times New Roman"/>
                          <a:cs typeface="Times New Roman"/>
                        </a:rPr>
                        <a:t>прекращение или нарушение функционирования федерального органа государственной власти</a:t>
                      </a:r>
                    </a:p>
                  </a:txBody>
                  <a:tcPr marL="39370" marR="39370" marT="64770" marB="64770"/>
                </a:tc>
                <a:tc>
                  <a:txBody>
                    <a:bodyPr/>
                    <a:lstStyle/>
                    <a:p>
                      <a:r>
                        <a:rPr lang="ru-RU" sz="1400" b="1" kern="1200" dirty="0" smtClean="0">
                          <a:solidFill>
                            <a:schemeClr val="tx1"/>
                          </a:solidFill>
                          <a:latin typeface="+mj-lt"/>
                          <a:ea typeface="+mn-ea"/>
                          <a:cs typeface="+mn-cs"/>
                        </a:rPr>
                        <a:t>прекращение или нарушение функционирования Администрации Президента Российской Федерации, Правительства Российской Федерации, Федерального Собрания Российской Федерации, Совета Безопасности Российской Федерации, Верховного Суда Российской Федерации, Конституционного Суда Российской Федерации</a:t>
                      </a:r>
                      <a:endParaRPr lang="ru-RU" sz="1400" dirty="0">
                        <a:solidFill>
                          <a:schemeClr val="tx1"/>
                        </a:solidFill>
                        <a:latin typeface="+mj-lt"/>
                      </a:endParaRPr>
                    </a:p>
                  </a:txBody>
                  <a:tcPr/>
                </a:tc>
              </a:tr>
            </a:tbl>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1969770"/>
          </a:xfrm>
          <a:prstGeom prst="rect">
            <a:avLst/>
          </a:prstGeom>
          <a:noFill/>
          <a:ln w="9525">
            <a:noFill/>
            <a:miter lim="800000"/>
            <a:headEnd/>
            <a:tailEnd/>
          </a:ln>
          <a:effectLst/>
        </p:spPr>
        <p:txBody>
          <a:bodyPr wrap="square">
            <a:spAutoFit/>
          </a:bodyPr>
          <a:lstStyle/>
          <a:p>
            <a:r>
              <a:rPr lang="ru-RU" sz="2000" dirty="0" smtClean="0"/>
              <a:t>			</a:t>
            </a:r>
          </a:p>
          <a:p>
            <a:pPr marL="457200" indent="-457200"/>
            <a:endParaRPr lang="ru-RU" dirty="0" smtClean="0"/>
          </a:p>
          <a:p>
            <a:pPr marL="457200" indent="-457200"/>
            <a:endParaRPr lang="ru-RU" dirty="0" smtClean="0"/>
          </a:p>
          <a:p>
            <a:pPr marL="457200" indent="-457200"/>
            <a:endParaRPr lang="ru-RU" dirty="0" smtClean="0"/>
          </a:p>
          <a:p>
            <a:pPr marL="457200" indent="-457200"/>
            <a:endParaRPr lang="ru-RU" dirty="0" smtClean="0"/>
          </a:p>
          <a:p>
            <a:pPr algn="just">
              <a:lnSpc>
                <a:spcPct val="150000"/>
              </a:lnSpc>
            </a:pPr>
            <a:endParaRPr lang="ru-RU" altLang="ru-RU" sz="2000" dirty="0"/>
          </a:p>
        </p:txBody>
      </p:sp>
      <p:graphicFrame>
        <p:nvGraphicFramePr>
          <p:cNvPr id="5" name="Таблица 4"/>
          <p:cNvGraphicFramePr>
            <a:graphicFrameLocks noGrp="1"/>
          </p:cNvGraphicFramePr>
          <p:nvPr/>
        </p:nvGraphicFramePr>
        <p:xfrm>
          <a:off x="467544" y="980728"/>
          <a:ext cx="8208912" cy="4968552"/>
        </p:xfrm>
        <a:graphic>
          <a:graphicData uri="http://schemas.openxmlformats.org/drawingml/2006/table">
            <a:tbl>
              <a:tblPr firstRow="1" bandRow="1">
                <a:tableStyleId>{5C22544A-7EE6-4342-B048-85BDC9FD1C3A}</a:tableStyleId>
              </a:tblPr>
              <a:tblGrid>
                <a:gridCol w="2232248"/>
                <a:gridCol w="1872208"/>
                <a:gridCol w="1832346"/>
                <a:gridCol w="2272110"/>
              </a:tblGrid>
              <a:tr h="4968552">
                <a:tc>
                  <a:txBody>
                    <a:bodyPr/>
                    <a:lstStyle/>
                    <a:p>
                      <a:pPr>
                        <a:lnSpc>
                          <a:spcPct val="115000"/>
                        </a:lnSpc>
                        <a:spcAft>
                          <a:spcPts val="0"/>
                        </a:spcAft>
                      </a:pPr>
                      <a:r>
                        <a:rPr lang="ru-RU" sz="1400" dirty="0" smtClean="0">
                          <a:solidFill>
                            <a:schemeClr val="tx1"/>
                          </a:solidFill>
                          <a:latin typeface="+mj-lt"/>
                          <a:ea typeface="Times New Roman"/>
                          <a:cs typeface="Times New Roman"/>
                        </a:rPr>
                        <a:t>7. Нарушение </a:t>
                      </a:r>
                      <a:r>
                        <a:rPr lang="ru-RU" sz="1400" dirty="0">
                          <a:solidFill>
                            <a:schemeClr val="tx1"/>
                          </a:solidFill>
                          <a:latin typeface="+mj-lt"/>
                          <a:ea typeface="Times New Roman"/>
                          <a:cs typeface="Times New Roman"/>
                        </a:rPr>
                        <a:t>условий международного договора Российской Федерации, срыв переговоров или подписания планируемого к заключению международного договора Российской Федерации, оцениваемые по уровню международного договора Российской Федерации</a:t>
                      </a:r>
                    </a:p>
                  </a:txBody>
                  <a:tcPr marL="39370" marR="39370" marT="64770" marB="64770"/>
                </a:tc>
                <a:tc>
                  <a:txBody>
                    <a:bodyPr/>
                    <a:lstStyle/>
                    <a:p>
                      <a:pPr>
                        <a:lnSpc>
                          <a:spcPct val="115000"/>
                        </a:lnSpc>
                        <a:spcAft>
                          <a:spcPts val="0"/>
                        </a:spcAft>
                      </a:pPr>
                      <a:r>
                        <a:rPr lang="ru-RU" sz="1400" dirty="0">
                          <a:solidFill>
                            <a:schemeClr val="tx1"/>
                          </a:solidFill>
                          <a:latin typeface="+mj-lt"/>
                          <a:ea typeface="Times New Roman"/>
                          <a:cs typeface="Times New Roman"/>
                        </a:rPr>
                        <a:t>нарушение условий договора межведомственного характера (срыв переговоров или подписания)</a:t>
                      </a:r>
                    </a:p>
                  </a:txBody>
                  <a:tcPr marL="39370" marR="39370" marT="64770" marB="64770"/>
                </a:tc>
                <a:tc>
                  <a:txBody>
                    <a:bodyPr/>
                    <a:lstStyle/>
                    <a:p>
                      <a:pPr>
                        <a:lnSpc>
                          <a:spcPct val="115000"/>
                        </a:lnSpc>
                        <a:spcAft>
                          <a:spcPts val="0"/>
                        </a:spcAft>
                      </a:pPr>
                      <a:r>
                        <a:rPr lang="ru-RU" sz="1400" dirty="0">
                          <a:solidFill>
                            <a:schemeClr val="tx1"/>
                          </a:solidFill>
                          <a:latin typeface="+mj-lt"/>
                          <a:ea typeface="Times New Roman"/>
                          <a:cs typeface="Times New Roman"/>
                        </a:rPr>
                        <a:t>нарушение условий межправительственного договора (срыв переговоров или подписания)</a:t>
                      </a:r>
                    </a:p>
                  </a:txBody>
                  <a:tcPr marL="39370" marR="39370" marT="64770" marB="64770"/>
                </a:tc>
                <a:tc>
                  <a:txBody>
                    <a:bodyPr/>
                    <a:lstStyle/>
                    <a:p>
                      <a:pPr>
                        <a:lnSpc>
                          <a:spcPct val="115000"/>
                        </a:lnSpc>
                        <a:spcAft>
                          <a:spcPts val="0"/>
                        </a:spcAft>
                      </a:pPr>
                      <a:r>
                        <a:rPr lang="ru-RU" sz="1400" dirty="0">
                          <a:solidFill>
                            <a:schemeClr val="tx1"/>
                          </a:solidFill>
                          <a:latin typeface="+mj-lt"/>
                          <a:ea typeface="Times New Roman"/>
                          <a:cs typeface="Times New Roman"/>
                        </a:rPr>
                        <a:t>нарушение условий межгосударственного договора (срыв переговоров или подписания)</a:t>
                      </a:r>
                    </a:p>
                  </a:txBody>
                  <a:tcPr marL="39370" marR="39370" marT="64770" marB="64770"/>
                </a:tc>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1969770"/>
          </a:xfrm>
          <a:prstGeom prst="rect">
            <a:avLst/>
          </a:prstGeom>
          <a:noFill/>
          <a:ln w="9525">
            <a:noFill/>
            <a:miter lim="800000"/>
            <a:headEnd/>
            <a:tailEnd/>
          </a:ln>
          <a:effectLst/>
        </p:spPr>
        <p:txBody>
          <a:bodyPr wrap="square">
            <a:spAutoFit/>
          </a:bodyPr>
          <a:lstStyle/>
          <a:p>
            <a:r>
              <a:rPr lang="ru-RU" sz="2000" dirty="0" smtClean="0"/>
              <a:t>			</a:t>
            </a:r>
            <a:r>
              <a:rPr lang="en-US" sz="2000" dirty="0" smtClean="0"/>
              <a:t>II</a:t>
            </a:r>
            <a:r>
              <a:rPr lang="ru-RU" sz="2000" dirty="0" smtClean="0"/>
              <a:t>I. Экономическая значимость</a:t>
            </a:r>
          </a:p>
          <a:p>
            <a:pPr marL="457200" indent="-457200"/>
            <a:endParaRPr lang="ru-RU" dirty="0" smtClean="0"/>
          </a:p>
          <a:p>
            <a:pPr marL="457200" indent="-457200"/>
            <a:endParaRPr lang="ru-RU" dirty="0" smtClean="0"/>
          </a:p>
          <a:p>
            <a:pPr marL="457200" indent="-457200"/>
            <a:endParaRPr lang="ru-RU" dirty="0" smtClean="0"/>
          </a:p>
          <a:p>
            <a:pPr marL="457200" indent="-457200"/>
            <a:endParaRPr lang="ru-RU" dirty="0" smtClean="0"/>
          </a:p>
          <a:p>
            <a:pPr algn="just">
              <a:lnSpc>
                <a:spcPct val="150000"/>
              </a:lnSpc>
            </a:pPr>
            <a:endParaRPr lang="ru-RU" altLang="ru-RU" sz="2000" dirty="0"/>
          </a:p>
        </p:txBody>
      </p:sp>
      <p:graphicFrame>
        <p:nvGraphicFramePr>
          <p:cNvPr id="5" name="Таблица 4"/>
          <p:cNvGraphicFramePr>
            <a:graphicFrameLocks noGrp="1"/>
          </p:cNvGraphicFramePr>
          <p:nvPr>
            <p:extLst>
              <p:ext uri="{D42A27DB-BD31-4B8C-83A1-F6EECF244321}">
                <p14:modId xmlns:p14="http://schemas.microsoft.com/office/powerpoint/2010/main" val="3448501914"/>
              </p:ext>
            </p:extLst>
          </p:nvPr>
        </p:nvGraphicFramePr>
        <p:xfrm>
          <a:off x="467544" y="980728"/>
          <a:ext cx="8208912" cy="5282184"/>
        </p:xfrm>
        <a:graphic>
          <a:graphicData uri="http://schemas.openxmlformats.org/drawingml/2006/table">
            <a:tbl>
              <a:tblPr firstRow="1" bandRow="1">
                <a:tableStyleId>{5C22544A-7EE6-4342-B048-85BDC9FD1C3A}</a:tableStyleId>
              </a:tblPr>
              <a:tblGrid>
                <a:gridCol w="3240360"/>
                <a:gridCol w="1800200"/>
                <a:gridCol w="1656184"/>
                <a:gridCol w="1512168"/>
              </a:tblGrid>
              <a:tr h="3850181">
                <a:tc>
                  <a:txBody>
                    <a:bodyPr/>
                    <a:lstStyle/>
                    <a:p>
                      <a:pPr>
                        <a:lnSpc>
                          <a:spcPct val="115000"/>
                        </a:lnSpc>
                        <a:spcAft>
                          <a:spcPts val="0"/>
                        </a:spcAft>
                      </a:pPr>
                      <a:r>
                        <a:rPr lang="en-US" sz="1400" dirty="0" smtClean="0">
                          <a:solidFill>
                            <a:schemeClr val="tx1"/>
                          </a:solidFill>
                          <a:latin typeface="Arial" pitchFamily="34" charset="0"/>
                          <a:ea typeface="Times New Roman"/>
                          <a:cs typeface="Arial" pitchFamily="34" charset="0"/>
                        </a:rPr>
                        <a:t>8</a:t>
                      </a:r>
                      <a:r>
                        <a:rPr lang="ru-RU" sz="1400" dirty="0" smtClean="0">
                          <a:solidFill>
                            <a:schemeClr val="tx1"/>
                          </a:solidFill>
                          <a:latin typeface="Arial" pitchFamily="34" charset="0"/>
                          <a:ea typeface="Times New Roman"/>
                          <a:cs typeface="Arial" pitchFamily="34" charset="0"/>
                        </a:rPr>
                        <a:t>. Возникновение </a:t>
                      </a:r>
                      <a:r>
                        <a:rPr lang="ru-RU" sz="1400" dirty="0">
                          <a:solidFill>
                            <a:schemeClr val="tx1"/>
                          </a:solidFill>
                          <a:latin typeface="Arial" pitchFamily="34" charset="0"/>
                          <a:ea typeface="Times New Roman"/>
                          <a:cs typeface="Arial" pitchFamily="34" charset="0"/>
                        </a:rPr>
                        <a:t>ущерба субъекту критической информационной инфраструктуры, который является государственной корпорацией, государственным унитарным предприятием, муниципальным унитарным предприятием, государственной компанией, организацией с участием государства и (или) стратегическим акционерным обществом, стратегическим предприятием, оцениваемого в снижении уровня дохода (с учетом налога на добавленную стоимость, акцизов и иных обязательных платежей) по всем видам деятельности (процентов прогнозируемого объема годового дохода по всем видам деятельности)</a:t>
                      </a:r>
                    </a:p>
                  </a:txBody>
                  <a:tcPr marL="39370" marR="39370" marT="64770" marB="64770"/>
                </a:tc>
                <a:tc>
                  <a:txBody>
                    <a:bodyPr/>
                    <a:lstStyle/>
                    <a:p>
                      <a:pPr>
                        <a:lnSpc>
                          <a:spcPct val="115000"/>
                        </a:lnSpc>
                        <a:spcAft>
                          <a:spcPts val="0"/>
                        </a:spcAft>
                      </a:pPr>
                      <a:r>
                        <a:rPr lang="en-US" sz="1400" dirty="0" smtClean="0">
                          <a:solidFill>
                            <a:schemeClr val="tx1"/>
                          </a:solidFill>
                          <a:latin typeface="Arial" pitchFamily="34" charset="0"/>
                          <a:ea typeface="Times New Roman"/>
                          <a:cs typeface="Arial" pitchFamily="34" charset="0"/>
                        </a:rPr>
                        <a:t>&lt;</a:t>
                      </a:r>
                      <a:r>
                        <a:rPr lang="ru-RU" sz="1400" dirty="0" smtClean="0">
                          <a:solidFill>
                            <a:schemeClr val="tx1"/>
                          </a:solidFill>
                          <a:latin typeface="Arial" pitchFamily="34" charset="0"/>
                          <a:ea typeface="Times New Roman"/>
                          <a:cs typeface="Arial" pitchFamily="34" charset="0"/>
                        </a:rPr>
                        <a:t> 5</a:t>
                      </a:r>
                      <a:r>
                        <a:rPr lang="ru-RU" sz="1400" b="1" kern="1200" dirty="0" smtClean="0">
                          <a:solidFill>
                            <a:schemeClr val="tx1"/>
                          </a:solidFill>
                          <a:latin typeface="+mn-lt"/>
                          <a:ea typeface="Times New Roman"/>
                          <a:cs typeface="Times New Roman"/>
                        </a:rPr>
                        <a:t>, но</a:t>
                      </a:r>
                      <a:r>
                        <a:rPr lang="en-US" sz="1400" b="1" kern="1200" dirty="0" smtClean="0">
                          <a:solidFill>
                            <a:schemeClr val="tx1"/>
                          </a:solidFill>
                          <a:latin typeface="+mn-lt"/>
                          <a:ea typeface="Times New Roman"/>
                          <a:cs typeface="Times New Roman"/>
                        </a:rPr>
                        <a:t> </a:t>
                      </a:r>
                      <a:r>
                        <a:rPr lang="ru-RU" sz="1400" dirty="0" smtClean="0">
                          <a:solidFill>
                            <a:schemeClr val="tx1"/>
                          </a:solidFill>
                          <a:latin typeface="Arial" pitchFamily="34" charset="0"/>
                          <a:ea typeface="Times New Roman"/>
                          <a:cs typeface="Arial" pitchFamily="34" charset="0"/>
                        </a:rPr>
                        <a:t>≥10</a:t>
                      </a:r>
                      <a:endParaRPr lang="ru-RU" sz="1400" dirty="0">
                        <a:solidFill>
                          <a:schemeClr val="tx1"/>
                        </a:solidFill>
                        <a:latin typeface="Arial" pitchFamily="34" charset="0"/>
                        <a:ea typeface="Times New Roman"/>
                        <a:cs typeface="Arial" pitchFamily="34" charset="0"/>
                      </a:endParaRPr>
                    </a:p>
                  </a:txBody>
                  <a:tcPr marL="39370" marR="39370" marT="64770" marB="64770"/>
                </a:tc>
                <a:tc>
                  <a:txBody>
                    <a:bodyPr/>
                    <a:lstStyle/>
                    <a:p>
                      <a:pPr>
                        <a:lnSpc>
                          <a:spcPct val="115000"/>
                        </a:lnSpc>
                        <a:spcAft>
                          <a:spcPts val="0"/>
                        </a:spcAft>
                      </a:pPr>
                      <a:r>
                        <a:rPr lang="en-US" sz="1400" dirty="0" smtClean="0">
                          <a:solidFill>
                            <a:schemeClr val="tx1"/>
                          </a:solidFill>
                          <a:latin typeface="Arial" pitchFamily="34" charset="0"/>
                          <a:ea typeface="Times New Roman"/>
                          <a:cs typeface="Arial" pitchFamily="34" charset="0"/>
                        </a:rPr>
                        <a:t>&lt;</a:t>
                      </a:r>
                      <a:r>
                        <a:rPr lang="ru-RU" sz="1400" dirty="0" smtClean="0">
                          <a:solidFill>
                            <a:schemeClr val="tx1"/>
                          </a:solidFill>
                          <a:latin typeface="Arial" pitchFamily="34" charset="0"/>
                          <a:ea typeface="Times New Roman"/>
                          <a:cs typeface="Arial" pitchFamily="34" charset="0"/>
                        </a:rPr>
                        <a:t> 10</a:t>
                      </a:r>
                      <a:r>
                        <a:rPr lang="ru-RU" sz="1400" b="1" kern="1200" dirty="0" smtClean="0">
                          <a:solidFill>
                            <a:schemeClr val="tx1"/>
                          </a:solidFill>
                          <a:latin typeface="+mn-lt"/>
                          <a:ea typeface="Times New Roman"/>
                          <a:cs typeface="Times New Roman"/>
                        </a:rPr>
                        <a:t>, но</a:t>
                      </a:r>
                      <a:r>
                        <a:rPr lang="en-US" sz="1400" b="1" kern="1200" dirty="0" smtClean="0">
                          <a:solidFill>
                            <a:schemeClr val="tx1"/>
                          </a:solidFill>
                          <a:latin typeface="+mn-lt"/>
                          <a:ea typeface="Times New Roman"/>
                          <a:cs typeface="Times New Roman"/>
                        </a:rPr>
                        <a:t> </a:t>
                      </a:r>
                      <a:r>
                        <a:rPr lang="en-US" sz="1400" dirty="0" smtClean="0">
                          <a:solidFill>
                            <a:schemeClr val="tx1"/>
                          </a:solidFill>
                          <a:latin typeface="Arial" pitchFamily="34" charset="0"/>
                          <a:ea typeface="Times New Roman"/>
                          <a:cs typeface="Arial" pitchFamily="34" charset="0"/>
                        </a:rPr>
                        <a:t> </a:t>
                      </a:r>
                      <a:r>
                        <a:rPr lang="ru-RU" sz="1400" dirty="0" smtClean="0">
                          <a:solidFill>
                            <a:schemeClr val="tx1"/>
                          </a:solidFill>
                          <a:latin typeface="Arial" pitchFamily="34" charset="0"/>
                          <a:ea typeface="Times New Roman"/>
                          <a:cs typeface="Arial" pitchFamily="34" charset="0"/>
                        </a:rPr>
                        <a:t>≥</a:t>
                      </a:r>
                      <a:r>
                        <a:rPr lang="en-US" sz="1400" dirty="0" smtClean="0">
                          <a:solidFill>
                            <a:schemeClr val="tx1"/>
                          </a:solidFill>
                          <a:latin typeface="Arial" pitchFamily="34" charset="0"/>
                          <a:ea typeface="Times New Roman"/>
                          <a:cs typeface="Arial" pitchFamily="34" charset="0"/>
                        </a:rPr>
                        <a:t> </a:t>
                      </a:r>
                      <a:r>
                        <a:rPr lang="ru-RU" sz="1400" dirty="0" smtClean="0">
                          <a:solidFill>
                            <a:schemeClr val="tx1"/>
                          </a:solidFill>
                          <a:latin typeface="Arial" pitchFamily="34" charset="0"/>
                          <a:ea typeface="Times New Roman"/>
                          <a:cs typeface="Arial" pitchFamily="34" charset="0"/>
                        </a:rPr>
                        <a:t>15</a:t>
                      </a:r>
                      <a:endParaRPr lang="ru-RU" sz="1400" dirty="0">
                        <a:solidFill>
                          <a:schemeClr val="tx1"/>
                        </a:solidFill>
                        <a:latin typeface="Arial" pitchFamily="34" charset="0"/>
                        <a:ea typeface="Times New Roman"/>
                        <a:cs typeface="Arial" pitchFamily="34" charset="0"/>
                      </a:endParaRPr>
                    </a:p>
                  </a:txBody>
                  <a:tcPr marL="39370" marR="39370" marT="64770" marB="64770"/>
                </a:tc>
                <a:tc>
                  <a:txBody>
                    <a:bodyPr/>
                    <a:lstStyle/>
                    <a:p>
                      <a:pPr>
                        <a:lnSpc>
                          <a:spcPct val="115000"/>
                        </a:lnSpc>
                        <a:spcAft>
                          <a:spcPts val="0"/>
                        </a:spcAft>
                      </a:pPr>
                      <a:r>
                        <a:rPr lang="en-US" sz="1400" dirty="0" smtClean="0">
                          <a:solidFill>
                            <a:schemeClr val="tx1"/>
                          </a:solidFill>
                          <a:latin typeface="Arial" pitchFamily="34" charset="0"/>
                          <a:ea typeface="Times New Roman"/>
                          <a:cs typeface="Arial" pitchFamily="34" charset="0"/>
                        </a:rPr>
                        <a:t>&lt; </a:t>
                      </a:r>
                      <a:r>
                        <a:rPr lang="ru-RU" sz="1400" dirty="0" smtClean="0">
                          <a:solidFill>
                            <a:schemeClr val="tx1"/>
                          </a:solidFill>
                          <a:latin typeface="Arial" pitchFamily="34" charset="0"/>
                          <a:ea typeface="Times New Roman"/>
                          <a:cs typeface="Arial" pitchFamily="34" charset="0"/>
                        </a:rPr>
                        <a:t>15</a:t>
                      </a:r>
                      <a:endParaRPr lang="ru-RU" sz="1400" dirty="0">
                        <a:solidFill>
                          <a:schemeClr val="tx1"/>
                        </a:solidFill>
                        <a:latin typeface="Arial" pitchFamily="34" charset="0"/>
                        <a:ea typeface="Times New Roman"/>
                        <a:cs typeface="Arial" pitchFamily="34" charset="0"/>
                      </a:endParaRPr>
                    </a:p>
                  </a:txBody>
                  <a:tcPr marL="39370" marR="39370" marT="64770" marB="64770"/>
                </a:tc>
              </a:tr>
            </a:tbl>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4"/>
            <a:ext cx="8569325" cy="2646878"/>
          </a:xfrm>
          <a:prstGeom prst="rect">
            <a:avLst/>
          </a:prstGeom>
          <a:noFill/>
          <a:ln w="9525">
            <a:noFill/>
            <a:miter lim="800000"/>
            <a:headEnd/>
            <a:tailEnd/>
          </a:ln>
          <a:effectLst/>
        </p:spPr>
        <p:txBody>
          <a:bodyPr wrap="square">
            <a:spAutoFit/>
          </a:bodyPr>
          <a:lstStyle/>
          <a:p>
            <a:endParaRPr lang="en-US" sz="2000" dirty="0" smtClean="0"/>
          </a:p>
          <a:p>
            <a:endParaRPr lang="en-US" sz="2000" dirty="0" smtClean="0"/>
          </a:p>
          <a:p>
            <a:endParaRPr lang="ru-RU" sz="2000" dirty="0" smtClean="0"/>
          </a:p>
          <a:p>
            <a:endParaRPr lang="ru-RU" sz="2000" dirty="0" smtClean="0"/>
          </a:p>
          <a:p>
            <a:r>
              <a:rPr lang="ru-RU" sz="2000" dirty="0" smtClean="0"/>
              <a:t>			</a:t>
            </a:r>
            <a:endParaRPr lang="ru-RU" dirty="0" smtClean="0"/>
          </a:p>
          <a:p>
            <a:pPr marL="457200" indent="-457200"/>
            <a:endParaRPr lang="ru-RU" dirty="0" smtClean="0"/>
          </a:p>
          <a:p>
            <a:pPr marL="457200" indent="-457200"/>
            <a:endParaRPr lang="ru-RU" dirty="0" smtClean="0"/>
          </a:p>
          <a:p>
            <a:pPr algn="just">
              <a:lnSpc>
                <a:spcPct val="150000"/>
              </a:lnSpc>
            </a:pPr>
            <a:endParaRPr lang="ru-RU" altLang="ru-RU" sz="2000" dirty="0"/>
          </a:p>
        </p:txBody>
      </p:sp>
      <p:graphicFrame>
        <p:nvGraphicFramePr>
          <p:cNvPr id="5" name="Таблица 4"/>
          <p:cNvGraphicFramePr>
            <a:graphicFrameLocks noGrp="1"/>
          </p:cNvGraphicFramePr>
          <p:nvPr>
            <p:extLst>
              <p:ext uri="{D42A27DB-BD31-4B8C-83A1-F6EECF244321}">
                <p14:modId xmlns:p14="http://schemas.microsoft.com/office/powerpoint/2010/main" val="3554149822"/>
              </p:ext>
            </p:extLst>
          </p:nvPr>
        </p:nvGraphicFramePr>
        <p:xfrm>
          <a:off x="323529" y="116633"/>
          <a:ext cx="8208912" cy="5261132"/>
        </p:xfrm>
        <a:graphic>
          <a:graphicData uri="http://schemas.openxmlformats.org/drawingml/2006/table">
            <a:tbl>
              <a:tblPr firstRow="1" bandRow="1">
                <a:tableStyleId>{5C22544A-7EE6-4342-B048-85BDC9FD1C3A}</a:tableStyleId>
              </a:tblPr>
              <a:tblGrid>
                <a:gridCol w="2664296"/>
                <a:gridCol w="1656183"/>
                <a:gridCol w="2232249"/>
                <a:gridCol w="1656184"/>
              </a:tblGrid>
              <a:tr h="1254196">
                <a:tc>
                  <a:txBody>
                    <a:bodyPr/>
                    <a:lstStyle/>
                    <a:p>
                      <a:pPr>
                        <a:lnSpc>
                          <a:spcPct val="115000"/>
                        </a:lnSpc>
                        <a:spcAft>
                          <a:spcPts val="0"/>
                        </a:spcAft>
                      </a:pPr>
                      <a:r>
                        <a:rPr lang="en-US" sz="1400" b="1" kern="1200" dirty="0" smtClean="0">
                          <a:solidFill>
                            <a:schemeClr val="tx1"/>
                          </a:solidFill>
                          <a:latin typeface="+mn-lt"/>
                          <a:ea typeface="Times New Roman"/>
                          <a:cs typeface="Times New Roman"/>
                        </a:rPr>
                        <a:t>9</a:t>
                      </a:r>
                      <a:r>
                        <a:rPr lang="ru-RU" sz="1400" b="1" kern="1200" dirty="0" smtClean="0">
                          <a:solidFill>
                            <a:schemeClr val="tx1"/>
                          </a:solidFill>
                          <a:latin typeface="+mn-lt"/>
                          <a:ea typeface="Times New Roman"/>
                          <a:cs typeface="Times New Roman"/>
                        </a:rPr>
                        <a:t>.  </a:t>
                      </a:r>
                      <a:r>
                        <a:rPr lang="ru-RU" sz="1600" kern="1200" dirty="0" smtClean="0">
                          <a:solidFill>
                            <a:schemeClr val="dk1"/>
                          </a:solidFill>
                          <a:latin typeface="+mn-lt"/>
                          <a:ea typeface="+mn-ea"/>
                          <a:cs typeface="+mn-cs"/>
                        </a:rPr>
                        <a:t>Возникновение ущерба бюджетам Российской Федерации, оцениваемого:</a:t>
                      </a:r>
                      <a:endParaRPr lang="ru-RU" sz="1400" b="1" kern="1200" dirty="0">
                        <a:solidFill>
                          <a:schemeClr val="lt1"/>
                        </a:solidFill>
                        <a:latin typeface="+mn-lt"/>
                        <a:ea typeface="Times New Roman"/>
                        <a:cs typeface="Times New Roman"/>
                      </a:endParaRPr>
                    </a:p>
                  </a:txBody>
                  <a:tcPr marL="39370" marR="39370" marT="64770" marB="64770"/>
                </a:tc>
                <a:tc>
                  <a:txBody>
                    <a:bodyPr/>
                    <a:lstStyle/>
                    <a:p>
                      <a:pPr>
                        <a:lnSpc>
                          <a:spcPct val="115000"/>
                        </a:lnSpc>
                        <a:spcAft>
                          <a:spcPts val="0"/>
                        </a:spcAft>
                      </a:pPr>
                      <a:endParaRPr lang="ru-RU" sz="1600" dirty="0">
                        <a:latin typeface="+mj-lt"/>
                        <a:ea typeface="Times New Roman"/>
                        <a:cs typeface="Times New Roman"/>
                      </a:endParaRPr>
                    </a:p>
                  </a:txBody>
                  <a:tcPr marL="39370" marR="39370" marT="64770" marB="64770"/>
                </a:tc>
                <a:tc>
                  <a:txBody>
                    <a:bodyPr/>
                    <a:lstStyle/>
                    <a:p>
                      <a:endParaRPr lang="ru-RU" sz="1600" dirty="0">
                        <a:latin typeface="+mj-lt"/>
                      </a:endParaRPr>
                    </a:p>
                  </a:txBody>
                  <a:tcPr/>
                </a:tc>
                <a:tc>
                  <a:txBody>
                    <a:bodyPr/>
                    <a:lstStyle/>
                    <a:p>
                      <a:endParaRPr lang="ru-RU" sz="1600" dirty="0">
                        <a:latin typeface="+mj-lt"/>
                      </a:endParaRPr>
                    </a:p>
                  </a:txBody>
                  <a:tcPr/>
                </a:tc>
              </a:tr>
              <a:tr h="1178392">
                <a:tc>
                  <a:txBody>
                    <a:bodyPr/>
                    <a:lstStyle/>
                    <a:p>
                      <a:pPr>
                        <a:lnSpc>
                          <a:spcPct val="115000"/>
                        </a:lnSpc>
                        <a:spcAft>
                          <a:spcPts val="0"/>
                        </a:spcAft>
                      </a:pPr>
                      <a:r>
                        <a:rPr lang="ru-RU" sz="1400" dirty="0">
                          <a:latin typeface="+mj-lt"/>
                          <a:ea typeface="Times New Roman"/>
                          <a:cs typeface="Times New Roman"/>
                        </a:rPr>
                        <a:t>а) в снижении доходов федерального бюджета, (процентов прогнозируемого годового дохода бюджета);</a:t>
                      </a:r>
                    </a:p>
                  </a:txBody>
                  <a:tcPr marL="39370" marR="39370" marT="64770" marB="64770"/>
                </a:tc>
                <a:tc>
                  <a:txBody>
                    <a:bodyPr/>
                    <a:lstStyle/>
                    <a:p>
                      <a:pPr>
                        <a:lnSpc>
                          <a:spcPct val="115000"/>
                        </a:lnSpc>
                        <a:spcAft>
                          <a:spcPts val="0"/>
                        </a:spcAft>
                      </a:pPr>
                      <a:r>
                        <a:rPr lang="en-US" sz="1400" dirty="0" smtClean="0">
                          <a:latin typeface="+mj-lt"/>
                          <a:ea typeface="Times New Roman"/>
                          <a:cs typeface="Times New Roman"/>
                        </a:rPr>
                        <a:t>&gt;</a:t>
                      </a:r>
                      <a:r>
                        <a:rPr lang="ru-RU" sz="1400" dirty="0" smtClean="0">
                          <a:latin typeface="+mj-lt"/>
                          <a:ea typeface="Times New Roman"/>
                          <a:cs typeface="Times New Roman"/>
                        </a:rPr>
                        <a:t> 0,001</a:t>
                      </a:r>
                      <a:r>
                        <a:rPr lang="ru-RU" sz="1400" kern="1200" dirty="0" smtClean="0">
                          <a:solidFill>
                            <a:schemeClr val="dk1"/>
                          </a:solidFill>
                          <a:latin typeface="+mn-lt"/>
                          <a:ea typeface="Times New Roman"/>
                          <a:cs typeface="Times New Roman"/>
                        </a:rPr>
                        <a:t>, но</a:t>
                      </a:r>
                      <a:r>
                        <a:rPr lang="en-US" sz="1400" kern="1200" dirty="0" smtClean="0">
                          <a:solidFill>
                            <a:schemeClr val="dk1"/>
                          </a:solidFill>
                          <a:latin typeface="+mn-lt"/>
                          <a:ea typeface="Times New Roman"/>
                          <a:cs typeface="Times New Roman"/>
                        </a:rPr>
                        <a:t> </a:t>
                      </a:r>
                      <a:r>
                        <a:rPr lang="en-US" sz="1400" dirty="0" smtClean="0">
                          <a:latin typeface="+mj-lt"/>
                          <a:ea typeface="Times New Roman"/>
                          <a:cs typeface="Times New Roman"/>
                        </a:rPr>
                        <a:t> </a:t>
                      </a:r>
                      <a:r>
                        <a:rPr lang="ru-RU" sz="1400" dirty="0" smtClean="0">
                          <a:latin typeface="+mj-lt"/>
                          <a:ea typeface="Times New Roman"/>
                          <a:cs typeface="Times New Roman"/>
                        </a:rPr>
                        <a:t>≤ </a:t>
                      </a:r>
                      <a:r>
                        <a:rPr lang="ru-RU" sz="1400" dirty="0">
                          <a:latin typeface="+mj-lt"/>
                          <a:ea typeface="Times New Roman"/>
                          <a:cs typeface="Times New Roman"/>
                        </a:rPr>
                        <a:t>0,05</a:t>
                      </a:r>
                    </a:p>
                  </a:txBody>
                  <a:tcPr marL="39370" marR="39370" marT="64770" marB="64770"/>
                </a:tc>
                <a:tc>
                  <a:txBody>
                    <a:bodyPr/>
                    <a:lstStyle/>
                    <a:p>
                      <a:pPr>
                        <a:lnSpc>
                          <a:spcPct val="115000"/>
                        </a:lnSpc>
                        <a:spcAft>
                          <a:spcPts val="0"/>
                        </a:spcAft>
                      </a:pPr>
                      <a:r>
                        <a:rPr lang="en-US" sz="1400" dirty="0" smtClean="0">
                          <a:latin typeface="+mj-lt"/>
                          <a:ea typeface="Times New Roman"/>
                          <a:cs typeface="Times New Roman"/>
                        </a:rPr>
                        <a:t>&gt; </a:t>
                      </a:r>
                      <a:r>
                        <a:rPr lang="ru-RU" sz="1400" dirty="0" smtClean="0">
                          <a:latin typeface="+mj-lt"/>
                          <a:ea typeface="Times New Roman"/>
                          <a:cs typeface="Times New Roman"/>
                        </a:rPr>
                        <a:t>0,005</a:t>
                      </a:r>
                      <a:r>
                        <a:rPr lang="ru-RU" sz="1400" kern="1200" dirty="0" smtClean="0">
                          <a:solidFill>
                            <a:schemeClr val="dk1"/>
                          </a:solidFill>
                          <a:latin typeface="+mn-lt"/>
                          <a:ea typeface="Times New Roman"/>
                          <a:cs typeface="Times New Roman"/>
                        </a:rPr>
                        <a:t>, но</a:t>
                      </a:r>
                      <a:r>
                        <a:rPr lang="en-US" sz="1400" kern="1200" dirty="0" smtClean="0">
                          <a:solidFill>
                            <a:schemeClr val="dk1"/>
                          </a:solidFill>
                          <a:latin typeface="+mn-lt"/>
                          <a:ea typeface="Times New Roman"/>
                          <a:cs typeface="Times New Roman"/>
                        </a:rPr>
                        <a:t> </a:t>
                      </a:r>
                      <a:r>
                        <a:rPr lang="en-US" sz="1400" dirty="0" smtClean="0">
                          <a:latin typeface="+mj-lt"/>
                          <a:ea typeface="Times New Roman"/>
                          <a:cs typeface="Times New Roman"/>
                        </a:rPr>
                        <a:t> </a:t>
                      </a:r>
                      <a:r>
                        <a:rPr lang="ru-RU" sz="1400" kern="1200" dirty="0" smtClean="0">
                          <a:solidFill>
                            <a:schemeClr val="dk1"/>
                          </a:solidFill>
                          <a:latin typeface="+mn-lt"/>
                          <a:ea typeface="Times New Roman"/>
                          <a:cs typeface="Times New Roman"/>
                        </a:rPr>
                        <a:t>≤</a:t>
                      </a:r>
                      <a:r>
                        <a:rPr lang="ru-RU" sz="1400" dirty="0" smtClean="0">
                          <a:latin typeface="+mj-lt"/>
                          <a:ea typeface="Times New Roman"/>
                          <a:cs typeface="Times New Roman"/>
                        </a:rPr>
                        <a:t> </a:t>
                      </a:r>
                      <a:r>
                        <a:rPr lang="ru-RU" sz="1400" dirty="0">
                          <a:latin typeface="+mj-lt"/>
                          <a:ea typeface="Times New Roman"/>
                          <a:cs typeface="Times New Roman"/>
                        </a:rPr>
                        <a:t>0,1</a:t>
                      </a:r>
                    </a:p>
                  </a:txBody>
                  <a:tcPr marL="39370" marR="39370" marT="64770" marB="64770"/>
                </a:tc>
                <a:tc>
                  <a:txBody>
                    <a:bodyPr/>
                    <a:lstStyle/>
                    <a:p>
                      <a:pPr>
                        <a:lnSpc>
                          <a:spcPct val="115000"/>
                        </a:lnSpc>
                        <a:spcAft>
                          <a:spcPts val="0"/>
                        </a:spcAft>
                      </a:pPr>
                      <a:r>
                        <a:rPr lang="en-US" sz="1400" dirty="0" smtClean="0">
                          <a:latin typeface="+mj-lt"/>
                          <a:ea typeface="Times New Roman"/>
                          <a:cs typeface="Times New Roman"/>
                        </a:rPr>
                        <a:t>&gt; </a:t>
                      </a:r>
                      <a:r>
                        <a:rPr lang="ru-RU" sz="1400" dirty="0" smtClean="0">
                          <a:latin typeface="+mj-lt"/>
                          <a:ea typeface="Times New Roman"/>
                          <a:cs typeface="Times New Roman"/>
                        </a:rPr>
                        <a:t>0,1</a:t>
                      </a:r>
                      <a:endParaRPr lang="ru-RU" sz="1400" dirty="0">
                        <a:latin typeface="+mj-lt"/>
                        <a:ea typeface="Times New Roman"/>
                        <a:cs typeface="Times New Roman"/>
                      </a:endParaRPr>
                    </a:p>
                  </a:txBody>
                  <a:tcPr marL="39370" marR="39370" marT="64770" marB="64770"/>
                </a:tc>
              </a:tr>
              <a:tr h="1959899">
                <a:tc>
                  <a:txBody>
                    <a:bodyPr/>
                    <a:lstStyle/>
                    <a:p>
                      <a:pPr>
                        <a:lnSpc>
                          <a:spcPct val="115000"/>
                        </a:lnSpc>
                        <a:spcAft>
                          <a:spcPts val="0"/>
                        </a:spcAft>
                      </a:pPr>
                      <a:r>
                        <a:rPr lang="ru-RU" sz="1400" dirty="0">
                          <a:latin typeface="+mj-lt"/>
                          <a:ea typeface="Times New Roman"/>
                          <a:cs typeface="Times New Roman"/>
                        </a:rPr>
                        <a:t>б) в снижении доходов бюджета субъекта Российской Федерации (процентов прогнозируемого годового дохода бюджета</a:t>
                      </a:r>
                      <a:r>
                        <a:rPr lang="ru-RU" sz="1400" dirty="0" smtClean="0">
                          <a:latin typeface="+mj-lt"/>
                          <a:ea typeface="Times New Roman"/>
                          <a:cs typeface="Times New Roman"/>
                        </a:rPr>
                        <a:t>);</a:t>
                      </a:r>
                    </a:p>
                    <a:p>
                      <a:pPr>
                        <a:lnSpc>
                          <a:spcPct val="115000"/>
                        </a:lnSpc>
                        <a:spcAft>
                          <a:spcPts val="0"/>
                        </a:spcAft>
                      </a:pPr>
                      <a:endParaRPr lang="en-US" sz="1400" dirty="0" smtClean="0">
                        <a:latin typeface="+mj-lt"/>
                        <a:ea typeface="Times New Roman"/>
                        <a:cs typeface="Times New Roman"/>
                      </a:endParaRPr>
                    </a:p>
                    <a:p>
                      <a:pPr>
                        <a:lnSpc>
                          <a:spcPct val="115000"/>
                        </a:lnSpc>
                        <a:spcAft>
                          <a:spcPts val="0"/>
                        </a:spcAft>
                      </a:pPr>
                      <a:r>
                        <a:rPr lang="ru-RU" sz="1400" kern="1200" dirty="0" smtClean="0">
                          <a:solidFill>
                            <a:schemeClr val="dk1"/>
                          </a:solidFill>
                          <a:latin typeface="+mj-lt"/>
                          <a:ea typeface="+mn-ea"/>
                          <a:cs typeface="+mn-cs"/>
                        </a:rPr>
                        <a:t>в) в снижении доходов бюджетов государственных внебюджетных фондов (процентов прогнозируемого годового дохода бюджета)</a:t>
                      </a:r>
                      <a:endParaRPr lang="ru-RU" sz="1400" dirty="0">
                        <a:latin typeface="+mj-lt"/>
                        <a:ea typeface="Times New Roman"/>
                        <a:cs typeface="Times New Roman"/>
                      </a:endParaRPr>
                    </a:p>
                  </a:txBody>
                  <a:tcPr marL="39370" marR="39370" marT="64770" marB="64770"/>
                </a:tc>
                <a:tc>
                  <a:txBody>
                    <a:bodyPr/>
                    <a:lstStyle/>
                    <a:p>
                      <a:pPr>
                        <a:lnSpc>
                          <a:spcPct val="115000"/>
                        </a:lnSpc>
                        <a:spcAft>
                          <a:spcPts val="0"/>
                        </a:spcAft>
                      </a:pPr>
                      <a:r>
                        <a:rPr lang="en-US" sz="1400" dirty="0" smtClean="0">
                          <a:latin typeface="+mj-lt"/>
                          <a:ea typeface="Times New Roman"/>
                          <a:cs typeface="Times New Roman"/>
                        </a:rPr>
                        <a:t>&gt;</a:t>
                      </a:r>
                      <a:r>
                        <a:rPr lang="ru-RU" sz="1400" dirty="0" smtClean="0">
                          <a:latin typeface="+mj-lt"/>
                          <a:ea typeface="Times New Roman"/>
                          <a:cs typeface="Times New Roman"/>
                        </a:rPr>
                        <a:t> 0,001, но</a:t>
                      </a:r>
                      <a:r>
                        <a:rPr lang="en-US" sz="1400" dirty="0" smtClean="0">
                          <a:latin typeface="+mj-lt"/>
                          <a:ea typeface="Times New Roman"/>
                          <a:cs typeface="Times New Roman"/>
                        </a:rPr>
                        <a:t> </a:t>
                      </a:r>
                      <a:r>
                        <a:rPr lang="ru-RU" sz="1400" kern="1200" dirty="0" smtClean="0">
                          <a:solidFill>
                            <a:schemeClr val="dk1"/>
                          </a:solidFill>
                          <a:latin typeface="+mn-lt"/>
                          <a:ea typeface="Times New Roman"/>
                          <a:cs typeface="Times New Roman"/>
                        </a:rPr>
                        <a:t>≤</a:t>
                      </a:r>
                      <a:r>
                        <a:rPr lang="en-US" sz="1400" kern="1200" dirty="0" smtClean="0">
                          <a:solidFill>
                            <a:schemeClr val="dk1"/>
                          </a:solidFill>
                          <a:latin typeface="+mn-lt"/>
                          <a:ea typeface="Times New Roman"/>
                          <a:cs typeface="Times New Roman"/>
                        </a:rPr>
                        <a:t> </a:t>
                      </a:r>
                      <a:r>
                        <a:rPr lang="ru-RU" sz="1400" dirty="0" smtClean="0">
                          <a:latin typeface="+mj-lt"/>
                          <a:ea typeface="Times New Roman"/>
                          <a:cs typeface="Times New Roman"/>
                        </a:rPr>
                        <a:t>0,05</a:t>
                      </a:r>
                      <a:endParaRPr lang="en-US" sz="1400" dirty="0" smtClean="0">
                        <a:latin typeface="+mj-lt"/>
                        <a:ea typeface="Times New Roman"/>
                        <a:cs typeface="Times New Roman"/>
                      </a:endParaRPr>
                    </a:p>
                    <a:p>
                      <a:pPr>
                        <a:lnSpc>
                          <a:spcPct val="115000"/>
                        </a:lnSpc>
                        <a:spcAft>
                          <a:spcPts val="0"/>
                        </a:spcAft>
                      </a:pPr>
                      <a:endParaRPr lang="en-US" sz="1400" dirty="0" smtClean="0">
                        <a:latin typeface="+mj-lt"/>
                        <a:ea typeface="Times New Roman"/>
                        <a:cs typeface="Times New Roman"/>
                      </a:endParaRPr>
                    </a:p>
                    <a:p>
                      <a:pPr>
                        <a:lnSpc>
                          <a:spcPct val="115000"/>
                        </a:lnSpc>
                        <a:spcAft>
                          <a:spcPts val="0"/>
                        </a:spcAft>
                      </a:pPr>
                      <a:endParaRPr lang="ru-RU" sz="1400" dirty="0" smtClean="0">
                        <a:latin typeface="+mj-lt"/>
                        <a:ea typeface="Times New Roman"/>
                        <a:cs typeface="Times New Roman"/>
                      </a:endParaRPr>
                    </a:p>
                    <a:p>
                      <a:pPr marL="0" marR="0" indent="0" algn="l" defTabSz="914400" rtl="0" eaLnBrk="1" fontAlgn="auto" latinLnBrk="0" hangingPunct="1">
                        <a:lnSpc>
                          <a:spcPct val="115000"/>
                        </a:lnSpc>
                        <a:spcBef>
                          <a:spcPts val="0"/>
                        </a:spcBef>
                        <a:spcAft>
                          <a:spcPts val="0"/>
                        </a:spcAft>
                        <a:buClrTx/>
                        <a:buSzTx/>
                        <a:buFontTx/>
                        <a:buNone/>
                        <a:tabLst/>
                        <a:defRPr/>
                      </a:pPr>
                      <a:endParaRPr lang="ru-RU" sz="1400" kern="1200" dirty="0" smtClean="0">
                        <a:solidFill>
                          <a:schemeClr val="dk1"/>
                        </a:solidFill>
                        <a:latin typeface="+mn-lt"/>
                        <a:ea typeface="Times New Roman"/>
                        <a:cs typeface="Times New Roman"/>
                      </a:endParaRPr>
                    </a:p>
                    <a:p>
                      <a:pPr marL="0" marR="0" indent="0" algn="l" defTabSz="914400" rtl="0" eaLnBrk="1" fontAlgn="auto" latinLnBrk="0" hangingPunct="1">
                        <a:lnSpc>
                          <a:spcPct val="115000"/>
                        </a:lnSpc>
                        <a:spcBef>
                          <a:spcPts val="0"/>
                        </a:spcBef>
                        <a:spcAft>
                          <a:spcPts val="0"/>
                        </a:spcAft>
                        <a:buClrTx/>
                        <a:buSzTx/>
                        <a:buFontTx/>
                        <a:buNone/>
                        <a:tabLst/>
                        <a:defRPr/>
                      </a:pPr>
                      <a:r>
                        <a:rPr lang="en-US" sz="1400" kern="1200" dirty="0" smtClean="0">
                          <a:solidFill>
                            <a:schemeClr val="dk1"/>
                          </a:solidFill>
                          <a:latin typeface="+mn-lt"/>
                          <a:ea typeface="Times New Roman"/>
                          <a:cs typeface="Times New Roman"/>
                        </a:rPr>
                        <a:t>&gt;</a:t>
                      </a:r>
                      <a:r>
                        <a:rPr lang="ru-RU" sz="1400" kern="1200" dirty="0" smtClean="0">
                          <a:solidFill>
                            <a:schemeClr val="dk1"/>
                          </a:solidFill>
                          <a:latin typeface="+mn-lt"/>
                          <a:ea typeface="Times New Roman"/>
                          <a:cs typeface="Times New Roman"/>
                        </a:rPr>
                        <a:t> 0,01, но</a:t>
                      </a:r>
                      <a:r>
                        <a:rPr lang="en-US" sz="1400" kern="1200" dirty="0" smtClean="0">
                          <a:solidFill>
                            <a:schemeClr val="dk1"/>
                          </a:solidFill>
                          <a:latin typeface="+mn-lt"/>
                          <a:ea typeface="Times New Roman"/>
                          <a:cs typeface="Times New Roman"/>
                        </a:rPr>
                        <a:t>  </a:t>
                      </a:r>
                      <a:r>
                        <a:rPr lang="ru-RU" sz="1400" kern="1200" dirty="0" smtClean="0">
                          <a:solidFill>
                            <a:schemeClr val="dk1"/>
                          </a:solidFill>
                          <a:latin typeface="+mn-lt"/>
                          <a:ea typeface="Times New Roman"/>
                          <a:cs typeface="Times New Roman"/>
                        </a:rPr>
                        <a:t>≤</a:t>
                      </a:r>
                      <a:r>
                        <a:rPr lang="en-US" sz="1400" kern="1200" dirty="0" smtClean="0">
                          <a:solidFill>
                            <a:schemeClr val="dk1"/>
                          </a:solidFill>
                          <a:latin typeface="+mn-lt"/>
                          <a:ea typeface="Times New Roman"/>
                          <a:cs typeface="Times New Roman"/>
                        </a:rPr>
                        <a:t> </a:t>
                      </a:r>
                      <a:r>
                        <a:rPr lang="ru-RU" sz="1400" kern="1200" dirty="0" smtClean="0">
                          <a:solidFill>
                            <a:schemeClr val="dk1"/>
                          </a:solidFill>
                          <a:latin typeface="+mn-lt"/>
                          <a:ea typeface="Times New Roman"/>
                          <a:cs typeface="Times New Roman"/>
                        </a:rPr>
                        <a:t>0,5</a:t>
                      </a:r>
                      <a:endParaRPr lang="en-US" sz="1400" kern="1200" dirty="0" smtClean="0">
                        <a:solidFill>
                          <a:schemeClr val="dk1"/>
                        </a:solidFill>
                        <a:latin typeface="+mn-lt"/>
                        <a:ea typeface="Times New Roman"/>
                        <a:cs typeface="Times New Roman"/>
                      </a:endParaRPr>
                    </a:p>
                    <a:p>
                      <a:pPr>
                        <a:lnSpc>
                          <a:spcPct val="115000"/>
                        </a:lnSpc>
                        <a:spcAft>
                          <a:spcPts val="0"/>
                        </a:spcAft>
                      </a:pPr>
                      <a:endParaRPr lang="ru-RU" sz="1400" dirty="0" smtClean="0">
                        <a:latin typeface="+mj-lt"/>
                        <a:ea typeface="Times New Roman"/>
                        <a:cs typeface="Times New Roman"/>
                      </a:endParaRPr>
                    </a:p>
                    <a:p>
                      <a:pPr>
                        <a:lnSpc>
                          <a:spcPct val="115000"/>
                        </a:lnSpc>
                        <a:spcAft>
                          <a:spcPts val="0"/>
                        </a:spcAft>
                      </a:pPr>
                      <a:endParaRPr lang="ru-RU" sz="1400" dirty="0" smtClean="0">
                        <a:latin typeface="+mj-lt"/>
                        <a:ea typeface="Times New Roman"/>
                        <a:cs typeface="Times New Roman"/>
                      </a:endParaRPr>
                    </a:p>
                    <a:p>
                      <a:pPr>
                        <a:lnSpc>
                          <a:spcPct val="115000"/>
                        </a:lnSpc>
                        <a:spcAft>
                          <a:spcPts val="0"/>
                        </a:spcAft>
                      </a:pPr>
                      <a:endParaRPr lang="ru-RU" sz="1400" dirty="0">
                        <a:latin typeface="+mj-lt"/>
                        <a:ea typeface="Times New Roman"/>
                        <a:cs typeface="Times New Roman"/>
                      </a:endParaRPr>
                    </a:p>
                  </a:txBody>
                  <a:tcPr marL="39370" marR="39370" marT="64770" marB="64770"/>
                </a:tc>
                <a:tc>
                  <a:txBody>
                    <a:bodyPr/>
                    <a:lstStyle/>
                    <a:p>
                      <a:pPr>
                        <a:lnSpc>
                          <a:spcPct val="115000"/>
                        </a:lnSpc>
                        <a:spcAft>
                          <a:spcPts val="0"/>
                        </a:spcAft>
                      </a:pPr>
                      <a:r>
                        <a:rPr lang="en-US" sz="1400" dirty="0" smtClean="0">
                          <a:latin typeface="+mj-lt"/>
                          <a:ea typeface="Times New Roman"/>
                          <a:cs typeface="Times New Roman"/>
                        </a:rPr>
                        <a:t>&gt; </a:t>
                      </a:r>
                      <a:r>
                        <a:rPr lang="ru-RU" sz="1400" dirty="0" smtClean="0">
                          <a:latin typeface="+mj-lt"/>
                          <a:ea typeface="Times New Roman"/>
                          <a:cs typeface="Times New Roman"/>
                        </a:rPr>
                        <a:t>0,05</a:t>
                      </a:r>
                      <a:r>
                        <a:rPr lang="ru-RU" sz="1400" kern="1200" dirty="0" smtClean="0">
                          <a:solidFill>
                            <a:schemeClr val="dk1"/>
                          </a:solidFill>
                          <a:latin typeface="+mn-lt"/>
                          <a:ea typeface="Times New Roman"/>
                          <a:cs typeface="Times New Roman"/>
                        </a:rPr>
                        <a:t>, но</a:t>
                      </a:r>
                      <a:r>
                        <a:rPr lang="en-US" sz="1400" kern="1200" dirty="0" smtClean="0">
                          <a:solidFill>
                            <a:schemeClr val="dk1"/>
                          </a:solidFill>
                          <a:latin typeface="+mn-lt"/>
                          <a:ea typeface="Times New Roman"/>
                          <a:cs typeface="Times New Roman"/>
                        </a:rPr>
                        <a:t> </a:t>
                      </a:r>
                      <a:r>
                        <a:rPr lang="en-US" sz="1400" dirty="0" smtClean="0">
                          <a:latin typeface="+mj-lt"/>
                          <a:ea typeface="Times New Roman"/>
                          <a:cs typeface="Times New Roman"/>
                        </a:rPr>
                        <a:t> </a:t>
                      </a:r>
                      <a:r>
                        <a:rPr lang="ru-RU" sz="1400" kern="1200" dirty="0" smtClean="0">
                          <a:solidFill>
                            <a:schemeClr val="dk1"/>
                          </a:solidFill>
                          <a:latin typeface="+mn-lt"/>
                          <a:ea typeface="Times New Roman"/>
                          <a:cs typeface="Times New Roman"/>
                        </a:rPr>
                        <a:t>≤</a:t>
                      </a:r>
                      <a:r>
                        <a:rPr lang="ru-RU" sz="1400" dirty="0" smtClean="0">
                          <a:latin typeface="+mj-lt"/>
                          <a:ea typeface="Times New Roman"/>
                          <a:cs typeface="Times New Roman"/>
                        </a:rPr>
                        <a:t> </a:t>
                      </a:r>
                      <a:r>
                        <a:rPr lang="ru-RU" sz="1400" dirty="0" smtClean="0">
                          <a:latin typeface="+mj-lt"/>
                          <a:ea typeface="Times New Roman"/>
                          <a:cs typeface="Times New Roman"/>
                        </a:rPr>
                        <a:t>0,1</a:t>
                      </a:r>
                    </a:p>
                    <a:p>
                      <a:pPr>
                        <a:lnSpc>
                          <a:spcPct val="115000"/>
                        </a:lnSpc>
                        <a:spcAft>
                          <a:spcPts val="0"/>
                        </a:spcAft>
                      </a:pPr>
                      <a:endParaRPr lang="ru-RU" sz="1400" dirty="0" smtClean="0">
                        <a:latin typeface="+mj-lt"/>
                        <a:ea typeface="Times New Roman"/>
                        <a:cs typeface="Times New Roman"/>
                      </a:endParaRPr>
                    </a:p>
                    <a:p>
                      <a:pPr>
                        <a:lnSpc>
                          <a:spcPct val="115000"/>
                        </a:lnSpc>
                        <a:spcAft>
                          <a:spcPts val="0"/>
                        </a:spcAft>
                      </a:pPr>
                      <a:endParaRPr lang="ru-RU" sz="1400" dirty="0" smtClean="0">
                        <a:latin typeface="+mj-lt"/>
                        <a:ea typeface="Times New Roman"/>
                        <a:cs typeface="Times New Roman"/>
                      </a:endParaRPr>
                    </a:p>
                    <a:p>
                      <a:pPr>
                        <a:lnSpc>
                          <a:spcPct val="115000"/>
                        </a:lnSpc>
                        <a:spcAft>
                          <a:spcPts val="0"/>
                        </a:spcAft>
                      </a:pPr>
                      <a:endParaRPr lang="ru-RU" sz="1400" dirty="0" smtClean="0">
                        <a:latin typeface="+mj-lt"/>
                        <a:ea typeface="Times New Roman"/>
                        <a:cs typeface="Times New Roman"/>
                      </a:endParaRPr>
                    </a:p>
                    <a:p>
                      <a:pPr marL="0" marR="0" indent="0" algn="l" defTabSz="914400" rtl="0" eaLnBrk="1" fontAlgn="auto" latinLnBrk="0" hangingPunct="1">
                        <a:lnSpc>
                          <a:spcPct val="115000"/>
                        </a:lnSpc>
                        <a:spcBef>
                          <a:spcPts val="0"/>
                        </a:spcBef>
                        <a:spcAft>
                          <a:spcPts val="0"/>
                        </a:spcAft>
                        <a:buClrTx/>
                        <a:buSzTx/>
                        <a:buFontTx/>
                        <a:buNone/>
                        <a:tabLst/>
                        <a:defRPr/>
                      </a:pPr>
                      <a:endParaRPr lang="ru-RU" sz="1400" kern="1200" dirty="0" smtClean="0">
                        <a:solidFill>
                          <a:schemeClr val="dk1"/>
                        </a:solidFill>
                        <a:latin typeface="+mn-lt"/>
                        <a:ea typeface="Times New Roman"/>
                        <a:cs typeface="Times New Roman"/>
                      </a:endParaRPr>
                    </a:p>
                    <a:p>
                      <a:pPr marL="0" marR="0" indent="0" algn="l" defTabSz="914400" rtl="0" eaLnBrk="1" fontAlgn="auto" latinLnBrk="0" hangingPunct="1">
                        <a:lnSpc>
                          <a:spcPct val="115000"/>
                        </a:lnSpc>
                        <a:spcBef>
                          <a:spcPts val="0"/>
                        </a:spcBef>
                        <a:spcAft>
                          <a:spcPts val="0"/>
                        </a:spcAft>
                        <a:buClrTx/>
                        <a:buSzTx/>
                        <a:buFontTx/>
                        <a:buNone/>
                        <a:tabLst/>
                        <a:defRPr/>
                      </a:pPr>
                      <a:r>
                        <a:rPr lang="en-US" sz="1400" kern="1200" dirty="0" smtClean="0">
                          <a:solidFill>
                            <a:schemeClr val="dk1"/>
                          </a:solidFill>
                          <a:latin typeface="+mn-lt"/>
                          <a:ea typeface="Times New Roman"/>
                          <a:cs typeface="Times New Roman"/>
                        </a:rPr>
                        <a:t>&gt; </a:t>
                      </a:r>
                      <a:r>
                        <a:rPr lang="ru-RU" sz="1400" kern="1200" dirty="0" smtClean="0">
                          <a:solidFill>
                            <a:schemeClr val="dk1"/>
                          </a:solidFill>
                          <a:latin typeface="+mn-lt"/>
                          <a:ea typeface="Times New Roman"/>
                          <a:cs typeface="Times New Roman"/>
                        </a:rPr>
                        <a:t>0,5, но</a:t>
                      </a:r>
                      <a:r>
                        <a:rPr lang="en-US" sz="1400" kern="1200" dirty="0" smtClean="0">
                          <a:solidFill>
                            <a:schemeClr val="dk1"/>
                          </a:solidFill>
                          <a:latin typeface="+mn-lt"/>
                          <a:ea typeface="Times New Roman"/>
                          <a:cs typeface="Times New Roman"/>
                        </a:rPr>
                        <a:t>  </a:t>
                      </a:r>
                      <a:r>
                        <a:rPr lang="ru-RU" sz="1400" kern="1200" dirty="0" smtClean="0">
                          <a:solidFill>
                            <a:schemeClr val="dk1"/>
                          </a:solidFill>
                          <a:latin typeface="+mn-lt"/>
                          <a:ea typeface="Times New Roman"/>
                          <a:cs typeface="Times New Roman"/>
                        </a:rPr>
                        <a:t>≤</a:t>
                      </a:r>
                      <a:r>
                        <a:rPr lang="en-US" sz="1400" kern="1200" dirty="0" smtClean="0">
                          <a:solidFill>
                            <a:schemeClr val="dk1"/>
                          </a:solidFill>
                          <a:latin typeface="+mn-lt"/>
                          <a:ea typeface="Times New Roman"/>
                          <a:cs typeface="Times New Roman"/>
                        </a:rPr>
                        <a:t> </a:t>
                      </a:r>
                      <a:r>
                        <a:rPr lang="ru-RU" sz="1400" kern="1200" dirty="0" smtClean="0">
                          <a:solidFill>
                            <a:schemeClr val="dk1"/>
                          </a:solidFill>
                          <a:latin typeface="+mn-lt"/>
                          <a:ea typeface="Times New Roman"/>
                          <a:cs typeface="Times New Roman"/>
                        </a:rPr>
                        <a:t>1</a:t>
                      </a:r>
                      <a:endParaRPr lang="ru-RU" sz="1400" kern="1200" dirty="0" smtClean="0">
                        <a:solidFill>
                          <a:schemeClr val="dk1"/>
                        </a:solidFill>
                        <a:latin typeface="+mn-lt"/>
                        <a:ea typeface="Times New Roman"/>
                        <a:cs typeface="Times New Roman"/>
                      </a:endParaRPr>
                    </a:p>
                    <a:p>
                      <a:pPr>
                        <a:lnSpc>
                          <a:spcPct val="115000"/>
                        </a:lnSpc>
                        <a:spcAft>
                          <a:spcPts val="0"/>
                        </a:spcAft>
                      </a:pPr>
                      <a:endParaRPr lang="ru-RU" sz="1400" dirty="0">
                        <a:latin typeface="+mj-lt"/>
                        <a:ea typeface="Times New Roman"/>
                        <a:cs typeface="Times New Roman"/>
                      </a:endParaRPr>
                    </a:p>
                  </a:txBody>
                  <a:tcPr marL="39370" marR="39370" marT="64770" marB="64770"/>
                </a:tc>
                <a:tc>
                  <a:txBody>
                    <a:bodyPr/>
                    <a:lstStyle/>
                    <a:p>
                      <a:pPr>
                        <a:lnSpc>
                          <a:spcPct val="115000"/>
                        </a:lnSpc>
                        <a:spcAft>
                          <a:spcPts val="0"/>
                        </a:spcAft>
                      </a:pPr>
                      <a:r>
                        <a:rPr lang="en-US" sz="1400" dirty="0" smtClean="0">
                          <a:latin typeface="+mj-lt"/>
                          <a:ea typeface="Times New Roman"/>
                          <a:cs typeface="Times New Roman"/>
                        </a:rPr>
                        <a:t>&gt; </a:t>
                      </a:r>
                      <a:r>
                        <a:rPr lang="ru-RU" sz="1400" dirty="0" smtClean="0">
                          <a:latin typeface="+mj-lt"/>
                          <a:ea typeface="Times New Roman"/>
                          <a:cs typeface="Times New Roman"/>
                        </a:rPr>
                        <a:t>0,1</a:t>
                      </a:r>
                      <a:endParaRPr lang="ru-RU" sz="1400" dirty="0" smtClean="0">
                        <a:latin typeface="+mj-lt"/>
                        <a:ea typeface="Times New Roman"/>
                        <a:cs typeface="Times New Roman"/>
                      </a:endParaRPr>
                    </a:p>
                    <a:p>
                      <a:pPr>
                        <a:lnSpc>
                          <a:spcPct val="115000"/>
                        </a:lnSpc>
                        <a:spcAft>
                          <a:spcPts val="0"/>
                        </a:spcAft>
                      </a:pPr>
                      <a:endParaRPr lang="ru-RU" sz="1400" dirty="0" smtClean="0">
                        <a:latin typeface="+mj-lt"/>
                        <a:ea typeface="Times New Roman"/>
                        <a:cs typeface="Times New Roman"/>
                      </a:endParaRPr>
                    </a:p>
                    <a:p>
                      <a:pPr>
                        <a:lnSpc>
                          <a:spcPct val="115000"/>
                        </a:lnSpc>
                        <a:spcAft>
                          <a:spcPts val="0"/>
                        </a:spcAft>
                      </a:pPr>
                      <a:endParaRPr lang="ru-RU" sz="1400" dirty="0" smtClean="0">
                        <a:latin typeface="+mj-lt"/>
                        <a:ea typeface="Times New Roman"/>
                        <a:cs typeface="Times New Roman"/>
                      </a:endParaRPr>
                    </a:p>
                    <a:p>
                      <a:pPr>
                        <a:lnSpc>
                          <a:spcPct val="115000"/>
                        </a:lnSpc>
                        <a:spcAft>
                          <a:spcPts val="0"/>
                        </a:spcAft>
                      </a:pPr>
                      <a:endParaRPr lang="ru-RU" sz="1400" dirty="0" smtClean="0">
                        <a:latin typeface="+mj-lt"/>
                        <a:ea typeface="Times New Roman"/>
                        <a:cs typeface="Times New Roman"/>
                      </a:endParaRPr>
                    </a:p>
                    <a:p>
                      <a:pPr>
                        <a:lnSpc>
                          <a:spcPct val="115000"/>
                        </a:lnSpc>
                        <a:spcAft>
                          <a:spcPts val="0"/>
                        </a:spcAft>
                      </a:pPr>
                      <a:endParaRPr lang="ru-RU" sz="1400" dirty="0" smtClean="0">
                        <a:latin typeface="+mj-lt"/>
                        <a:ea typeface="Times New Roman"/>
                        <a:cs typeface="Times New Roman"/>
                      </a:endParaRPr>
                    </a:p>
                    <a:p>
                      <a:pPr>
                        <a:lnSpc>
                          <a:spcPct val="115000"/>
                        </a:lnSpc>
                        <a:spcAft>
                          <a:spcPts val="0"/>
                        </a:spcAft>
                      </a:pPr>
                      <a:endParaRPr lang="ru-RU" sz="1400" dirty="0" smtClean="0">
                        <a:latin typeface="+mj-lt"/>
                        <a:ea typeface="Times New Roman"/>
                        <a:cs typeface="Times New Roman"/>
                      </a:endParaRPr>
                    </a:p>
                    <a:p>
                      <a:pPr marL="0" marR="0" indent="0" algn="l" defTabSz="914400" rtl="0" eaLnBrk="1" fontAlgn="auto" latinLnBrk="0" hangingPunct="1">
                        <a:lnSpc>
                          <a:spcPct val="115000"/>
                        </a:lnSpc>
                        <a:spcBef>
                          <a:spcPts val="0"/>
                        </a:spcBef>
                        <a:spcAft>
                          <a:spcPts val="0"/>
                        </a:spcAft>
                        <a:buClrTx/>
                        <a:buSzTx/>
                        <a:buFontTx/>
                        <a:buNone/>
                        <a:tabLst/>
                        <a:defRPr/>
                      </a:pPr>
                      <a:r>
                        <a:rPr lang="en-US" sz="1400" kern="1200" dirty="0" smtClean="0">
                          <a:solidFill>
                            <a:schemeClr val="dk1"/>
                          </a:solidFill>
                          <a:latin typeface="+mn-lt"/>
                          <a:ea typeface="Times New Roman"/>
                          <a:cs typeface="Times New Roman"/>
                        </a:rPr>
                        <a:t>&gt; </a:t>
                      </a:r>
                      <a:r>
                        <a:rPr lang="ru-RU" sz="1400" kern="1200" dirty="0" smtClean="0">
                          <a:solidFill>
                            <a:schemeClr val="dk1"/>
                          </a:solidFill>
                          <a:latin typeface="+mn-lt"/>
                          <a:ea typeface="Times New Roman"/>
                          <a:cs typeface="Times New Roman"/>
                        </a:rPr>
                        <a:t>1</a:t>
                      </a:r>
                      <a:endParaRPr lang="en-US" sz="1400" kern="1200" dirty="0" smtClean="0">
                        <a:solidFill>
                          <a:schemeClr val="dk1"/>
                        </a:solidFill>
                        <a:latin typeface="+mn-lt"/>
                        <a:ea typeface="Times New Roman"/>
                        <a:cs typeface="Times New Roman"/>
                      </a:endParaRPr>
                    </a:p>
                    <a:p>
                      <a:pPr>
                        <a:lnSpc>
                          <a:spcPct val="115000"/>
                        </a:lnSpc>
                        <a:spcAft>
                          <a:spcPts val="0"/>
                        </a:spcAft>
                      </a:pPr>
                      <a:endParaRPr lang="ru-RU" sz="1400" dirty="0">
                        <a:latin typeface="+mj-lt"/>
                        <a:ea typeface="Times New Roman"/>
                        <a:cs typeface="Times New Roman"/>
                      </a:endParaRPr>
                    </a:p>
                  </a:txBody>
                  <a:tcPr marL="39370" marR="39370" marT="64770" marB="64770"/>
                </a:tc>
              </a:tr>
            </a:tbl>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1969770"/>
          </a:xfrm>
          <a:prstGeom prst="rect">
            <a:avLst/>
          </a:prstGeom>
          <a:noFill/>
          <a:ln w="9525">
            <a:noFill/>
            <a:miter lim="800000"/>
            <a:headEnd/>
            <a:tailEnd/>
          </a:ln>
          <a:effectLst/>
        </p:spPr>
        <p:txBody>
          <a:bodyPr wrap="square">
            <a:spAutoFit/>
          </a:bodyPr>
          <a:lstStyle/>
          <a:p>
            <a:r>
              <a:rPr lang="ru-RU" sz="2000" dirty="0" smtClean="0"/>
              <a:t>			</a:t>
            </a:r>
          </a:p>
          <a:p>
            <a:pPr marL="457200" indent="-457200"/>
            <a:endParaRPr lang="ru-RU" dirty="0" smtClean="0"/>
          </a:p>
          <a:p>
            <a:pPr marL="457200" indent="-457200"/>
            <a:endParaRPr lang="ru-RU" dirty="0" smtClean="0"/>
          </a:p>
          <a:p>
            <a:pPr marL="457200" indent="-457200"/>
            <a:endParaRPr lang="ru-RU" dirty="0" smtClean="0"/>
          </a:p>
          <a:p>
            <a:pPr marL="457200" indent="-457200"/>
            <a:endParaRPr lang="ru-RU" dirty="0" smtClean="0"/>
          </a:p>
          <a:p>
            <a:pPr algn="just">
              <a:lnSpc>
                <a:spcPct val="150000"/>
              </a:lnSpc>
            </a:pPr>
            <a:endParaRPr lang="ru-RU" altLang="ru-RU" sz="2000" dirty="0"/>
          </a:p>
        </p:txBody>
      </p:sp>
      <p:graphicFrame>
        <p:nvGraphicFramePr>
          <p:cNvPr id="5" name="Таблица 4"/>
          <p:cNvGraphicFramePr>
            <a:graphicFrameLocks noGrp="1"/>
          </p:cNvGraphicFramePr>
          <p:nvPr>
            <p:extLst>
              <p:ext uri="{D42A27DB-BD31-4B8C-83A1-F6EECF244321}">
                <p14:modId xmlns:p14="http://schemas.microsoft.com/office/powerpoint/2010/main" val="2831382912"/>
              </p:ext>
            </p:extLst>
          </p:nvPr>
        </p:nvGraphicFramePr>
        <p:xfrm>
          <a:off x="467544" y="548680"/>
          <a:ext cx="8208912" cy="6018276"/>
        </p:xfrm>
        <a:graphic>
          <a:graphicData uri="http://schemas.openxmlformats.org/drawingml/2006/table">
            <a:tbl>
              <a:tblPr firstRow="1" bandRow="1">
                <a:tableStyleId>{5C22544A-7EE6-4342-B048-85BDC9FD1C3A}</a:tableStyleId>
              </a:tblPr>
              <a:tblGrid>
                <a:gridCol w="3384376"/>
                <a:gridCol w="1800200"/>
                <a:gridCol w="1584176"/>
                <a:gridCol w="1440160"/>
              </a:tblGrid>
              <a:tr h="5760640">
                <a:tc>
                  <a:txBody>
                    <a:bodyPr/>
                    <a:lstStyle/>
                    <a:p>
                      <a:pPr>
                        <a:lnSpc>
                          <a:spcPct val="115000"/>
                        </a:lnSpc>
                        <a:spcAft>
                          <a:spcPts val="0"/>
                        </a:spcAft>
                      </a:pPr>
                      <a:r>
                        <a:rPr lang="en-US" sz="1400" dirty="0" smtClean="0">
                          <a:solidFill>
                            <a:schemeClr val="tx1"/>
                          </a:solidFill>
                          <a:latin typeface="Arial" pitchFamily="34" charset="0"/>
                          <a:ea typeface="Times New Roman"/>
                          <a:cs typeface="Arial" pitchFamily="34" charset="0"/>
                        </a:rPr>
                        <a:t>10</a:t>
                      </a:r>
                      <a:r>
                        <a:rPr lang="ru-RU" sz="1400" dirty="0" smtClean="0">
                          <a:solidFill>
                            <a:schemeClr val="tx1"/>
                          </a:solidFill>
                          <a:latin typeface="Arial" pitchFamily="34" charset="0"/>
                          <a:ea typeface="Times New Roman"/>
                          <a:cs typeface="Arial" pitchFamily="34" charset="0"/>
                        </a:rPr>
                        <a:t>.</a:t>
                      </a:r>
                      <a:r>
                        <a:rPr lang="ru-RU" sz="1400" baseline="0" dirty="0" smtClean="0">
                          <a:solidFill>
                            <a:schemeClr val="tx1"/>
                          </a:solidFill>
                          <a:latin typeface="Arial" pitchFamily="34" charset="0"/>
                          <a:ea typeface="Times New Roman"/>
                          <a:cs typeface="Arial" pitchFamily="34" charset="0"/>
                        </a:rPr>
                        <a:t> </a:t>
                      </a:r>
                      <a:r>
                        <a:rPr lang="ru-RU" sz="1400" dirty="0" smtClean="0">
                          <a:solidFill>
                            <a:schemeClr val="tx1"/>
                          </a:solidFill>
                          <a:latin typeface="Arial" pitchFamily="34" charset="0"/>
                          <a:ea typeface="Times New Roman"/>
                          <a:cs typeface="Arial" pitchFamily="34" charset="0"/>
                        </a:rPr>
                        <a:t>Прекращение </a:t>
                      </a:r>
                      <a:r>
                        <a:rPr lang="ru-RU" sz="1400" dirty="0">
                          <a:solidFill>
                            <a:schemeClr val="tx1"/>
                          </a:solidFill>
                          <a:latin typeface="Arial" pitchFamily="34" charset="0"/>
                          <a:ea typeface="Times New Roman"/>
                          <a:cs typeface="Arial" pitchFamily="34" charset="0"/>
                        </a:rPr>
                        <a:t>или нарушение проведения клиентами операций по банковским счетам и (или) без открытия банковского счета или операций, осуществляемых субъектом критической информационной инфраструктуры, являющимся в соответствии с законодательством Российской Федерации системно значимой кредитной организацией, оператором услуг платежной инфраструктуры системно и (или) социально значимых платежных систем или системно значимой инфраструктурной организацией финансового рынка, оцениваемое среднедневным (по отношению к числу календарных дней в году) количеством осуществляемых операций, (млн. единиц) (расчет осуществляется по итогам года, а для создаваемых объектов - на основе прогнозных значений)</a:t>
                      </a:r>
                    </a:p>
                  </a:txBody>
                  <a:tcPr marL="39370" marR="39370" marT="64770" marB="64770"/>
                </a:tc>
                <a:tc>
                  <a:txBody>
                    <a:bodyPr/>
                    <a:lstStyle/>
                    <a:p>
                      <a:pPr>
                        <a:lnSpc>
                          <a:spcPct val="115000"/>
                        </a:lnSpc>
                        <a:spcAft>
                          <a:spcPts val="0"/>
                        </a:spcAft>
                      </a:pPr>
                      <a:r>
                        <a:rPr lang="en-US" sz="1400" dirty="0" smtClean="0">
                          <a:solidFill>
                            <a:schemeClr val="tx1"/>
                          </a:solidFill>
                          <a:latin typeface="Arial" pitchFamily="34" charset="0"/>
                          <a:ea typeface="Times New Roman"/>
                          <a:cs typeface="Arial" pitchFamily="34" charset="0"/>
                        </a:rPr>
                        <a:t>&gt;</a:t>
                      </a:r>
                      <a:r>
                        <a:rPr lang="ru-RU" sz="1400" dirty="0" smtClean="0">
                          <a:solidFill>
                            <a:schemeClr val="tx1"/>
                          </a:solidFill>
                          <a:latin typeface="Arial" pitchFamily="34" charset="0"/>
                          <a:ea typeface="Times New Roman"/>
                          <a:cs typeface="Arial" pitchFamily="34" charset="0"/>
                        </a:rPr>
                        <a:t> 3, но</a:t>
                      </a:r>
                      <a:r>
                        <a:rPr lang="en-US" sz="1400" dirty="0" smtClean="0">
                          <a:solidFill>
                            <a:schemeClr val="tx1"/>
                          </a:solidFill>
                          <a:latin typeface="Arial" pitchFamily="34" charset="0"/>
                          <a:ea typeface="Times New Roman"/>
                          <a:cs typeface="Arial" pitchFamily="34" charset="0"/>
                        </a:rPr>
                        <a:t> ≥ </a:t>
                      </a:r>
                      <a:r>
                        <a:rPr lang="ru-RU" sz="1400" dirty="0" smtClean="0">
                          <a:solidFill>
                            <a:schemeClr val="tx1"/>
                          </a:solidFill>
                          <a:latin typeface="Arial" pitchFamily="34" charset="0"/>
                          <a:ea typeface="Times New Roman"/>
                          <a:cs typeface="Arial" pitchFamily="34" charset="0"/>
                        </a:rPr>
                        <a:t>70</a:t>
                      </a:r>
                      <a:endParaRPr lang="ru-RU" sz="1400" dirty="0">
                        <a:solidFill>
                          <a:schemeClr val="tx1"/>
                        </a:solidFill>
                        <a:latin typeface="Arial" pitchFamily="34" charset="0"/>
                        <a:ea typeface="Times New Roman"/>
                        <a:cs typeface="Arial" pitchFamily="34" charset="0"/>
                      </a:endParaRPr>
                    </a:p>
                  </a:txBody>
                  <a:tcPr marL="39370" marR="39370" marT="64770" marB="64770"/>
                </a:tc>
                <a:tc>
                  <a:txBody>
                    <a:bodyPr/>
                    <a:lstStyle/>
                    <a:p>
                      <a:pPr>
                        <a:lnSpc>
                          <a:spcPct val="115000"/>
                        </a:lnSpc>
                        <a:spcAft>
                          <a:spcPts val="0"/>
                        </a:spcAft>
                      </a:pPr>
                      <a:r>
                        <a:rPr lang="en-US" sz="1400" dirty="0" smtClean="0">
                          <a:solidFill>
                            <a:schemeClr val="tx1"/>
                          </a:solidFill>
                          <a:latin typeface="Arial" pitchFamily="34" charset="0"/>
                          <a:ea typeface="Times New Roman"/>
                          <a:cs typeface="Arial" pitchFamily="34" charset="0"/>
                        </a:rPr>
                        <a:t>&gt;</a:t>
                      </a:r>
                      <a:r>
                        <a:rPr lang="ru-RU" sz="1400" dirty="0" smtClean="0">
                          <a:solidFill>
                            <a:schemeClr val="tx1"/>
                          </a:solidFill>
                          <a:latin typeface="Arial" pitchFamily="34" charset="0"/>
                          <a:ea typeface="Times New Roman"/>
                          <a:cs typeface="Arial" pitchFamily="34" charset="0"/>
                        </a:rPr>
                        <a:t> 70,но </a:t>
                      </a:r>
                      <a:r>
                        <a:rPr lang="en-US" sz="1400" dirty="0" smtClean="0">
                          <a:solidFill>
                            <a:schemeClr val="tx1"/>
                          </a:solidFill>
                          <a:latin typeface="Arial" pitchFamily="34" charset="0"/>
                          <a:ea typeface="Times New Roman"/>
                          <a:cs typeface="Arial" pitchFamily="34" charset="0"/>
                        </a:rPr>
                        <a:t>≥</a:t>
                      </a:r>
                      <a:r>
                        <a:rPr lang="ru-RU" sz="1400" dirty="0" smtClean="0">
                          <a:solidFill>
                            <a:schemeClr val="tx1"/>
                          </a:solidFill>
                          <a:latin typeface="Arial" pitchFamily="34" charset="0"/>
                          <a:ea typeface="Times New Roman"/>
                          <a:cs typeface="Arial" pitchFamily="34" charset="0"/>
                        </a:rPr>
                        <a:t> 120</a:t>
                      </a:r>
                      <a:endParaRPr lang="ru-RU" sz="1400" dirty="0">
                        <a:solidFill>
                          <a:schemeClr val="tx1"/>
                        </a:solidFill>
                        <a:latin typeface="Arial" pitchFamily="34" charset="0"/>
                        <a:ea typeface="Times New Roman"/>
                        <a:cs typeface="Arial" pitchFamily="34" charset="0"/>
                      </a:endParaRPr>
                    </a:p>
                  </a:txBody>
                  <a:tcPr marL="39370" marR="39370" marT="64770" marB="64770"/>
                </a:tc>
                <a:tc>
                  <a:txBody>
                    <a:bodyPr/>
                    <a:lstStyle/>
                    <a:p>
                      <a:pPr>
                        <a:lnSpc>
                          <a:spcPct val="115000"/>
                        </a:lnSpc>
                        <a:spcAft>
                          <a:spcPts val="0"/>
                        </a:spcAft>
                      </a:pPr>
                      <a:r>
                        <a:rPr lang="en-US" sz="1400" dirty="0" smtClean="0">
                          <a:solidFill>
                            <a:schemeClr val="tx1"/>
                          </a:solidFill>
                          <a:latin typeface="Arial" pitchFamily="34" charset="0"/>
                          <a:ea typeface="Times New Roman"/>
                          <a:cs typeface="Arial" pitchFamily="34" charset="0"/>
                        </a:rPr>
                        <a:t>&gt;</a:t>
                      </a:r>
                      <a:r>
                        <a:rPr lang="ru-RU" sz="1400" dirty="0" smtClean="0">
                          <a:solidFill>
                            <a:schemeClr val="tx1"/>
                          </a:solidFill>
                          <a:latin typeface="Arial" pitchFamily="34" charset="0"/>
                          <a:ea typeface="Times New Roman"/>
                          <a:cs typeface="Arial" pitchFamily="34" charset="0"/>
                        </a:rPr>
                        <a:t> </a:t>
                      </a:r>
                      <a:r>
                        <a:rPr lang="ru-RU" sz="1400" dirty="0">
                          <a:solidFill>
                            <a:schemeClr val="tx1"/>
                          </a:solidFill>
                          <a:latin typeface="Arial" pitchFamily="34" charset="0"/>
                          <a:ea typeface="Times New Roman"/>
                          <a:cs typeface="Arial" pitchFamily="34" charset="0"/>
                        </a:rPr>
                        <a:t>120</a:t>
                      </a:r>
                    </a:p>
                  </a:txBody>
                  <a:tcPr marL="39370" marR="39370" marT="64770" marB="64770"/>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5632311"/>
          </a:xfrm>
          <a:prstGeom prst="rect">
            <a:avLst/>
          </a:prstGeom>
          <a:noFill/>
          <a:ln w="9525">
            <a:noFill/>
            <a:miter lim="800000"/>
            <a:headEnd/>
            <a:tailEnd/>
          </a:ln>
          <a:effectLst/>
        </p:spPr>
        <p:txBody>
          <a:bodyPr>
            <a:spAutoFit/>
          </a:bodyPr>
          <a:lstStyle/>
          <a:p>
            <a:pPr algn="ctr"/>
            <a:endParaRPr lang="ru-RU" sz="2000" b="1" dirty="0" smtClean="0"/>
          </a:p>
          <a:p>
            <a:pPr algn="ctr"/>
            <a:endParaRPr lang="ru-RU" sz="2000" b="1" dirty="0"/>
          </a:p>
          <a:p>
            <a:pPr algn="ctr"/>
            <a:endParaRPr lang="ru-RU" sz="2000" b="1" dirty="0" smtClean="0"/>
          </a:p>
          <a:p>
            <a:pPr algn="ctr"/>
            <a:r>
              <a:rPr lang="ru-RU" sz="2000" b="1" dirty="0" smtClean="0"/>
              <a:t>ПРАВИЛА</a:t>
            </a:r>
          </a:p>
          <a:p>
            <a:pPr algn="ctr"/>
            <a:r>
              <a:rPr lang="ru-RU" sz="2000" b="1" dirty="0" smtClean="0"/>
              <a:t>КАТЕГОРИРОВАНИЯ ОБЪЕКТОВ</a:t>
            </a:r>
            <a:endParaRPr lang="en-US" sz="2000" b="1" dirty="0" smtClean="0"/>
          </a:p>
          <a:p>
            <a:pPr algn="ctr"/>
            <a:r>
              <a:rPr lang="ru-RU" sz="2000" b="1" dirty="0" smtClean="0"/>
              <a:t> КРИТИЧЕСКОЙ ИНФОРМАЦИОННОЙ</a:t>
            </a:r>
            <a:r>
              <a:rPr lang="en-US" sz="2000" b="1" dirty="0" smtClean="0"/>
              <a:t> </a:t>
            </a:r>
            <a:r>
              <a:rPr lang="ru-RU" sz="2000" b="1" dirty="0" smtClean="0"/>
              <a:t>ИНФРАСТРУКТУРЫ РОССИЙСКОЙ ФЕДЕРАЦИИ</a:t>
            </a:r>
          </a:p>
          <a:p>
            <a:r>
              <a:rPr lang="ru-RU" sz="2000" dirty="0" smtClean="0"/>
              <a:t> </a:t>
            </a:r>
          </a:p>
          <a:p>
            <a:endParaRPr lang="ru-RU" sz="2000" dirty="0"/>
          </a:p>
          <a:p>
            <a:endParaRPr lang="ru-RU" sz="2000" dirty="0" smtClean="0"/>
          </a:p>
          <a:p>
            <a:endParaRPr lang="ru-RU" sz="2000" dirty="0"/>
          </a:p>
          <a:p>
            <a:endParaRPr lang="ru-RU" sz="2000" dirty="0" smtClean="0"/>
          </a:p>
          <a:p>
            <a:pPr>
              <a:lnSpc>
                <a:spcPct val="150000"/>
              </a:lnSpc>
            </a:pPr>
            <a:r>
              <a:rPr lang="ru-RU" sz="2000" dirty="0" smtClean="0"/>
              <a:t>1. Настоящие Правила устанавливают порядок и сроки категорирования объектов критической информационной инфраструктуры Российской Федерации (далее соответственно - критическая информационная инфраструктура, категорирование).</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1969770"/>
          </a:xfrm>
          <a:prstGeom prst="rect">
            <a:avLst/>
          </a:prstGeom>
          <a:noFill/>
          <a:ln w="9525">
            <a:noFill/>
            <a:miter lim="800000"/>
            <a:headEnd/>
            <a:tailEnd/>
          </a:ln>
          <a:effectLst/>
        </p:spPr>
        <p:txBody>
          <a:bodyPr wrap="square">
            <a:spAutoFit/>
          </a:bodyPr>
          <a:lstStyle/>
          <a:p>
            <a:r>
              <a:rPr lang="ru-RU" sz="2000" dirty="0" smtClean="0"/>
              <a:t>			</a:t>
            </a:r>
            <a:r>
              <a:rPr lang="en-US" sz="2000" dirty="0" smtClean="0"/>
              <a:t>IV</a:t>
            </a:r>
            <a:r>
              <a:rPr lang="ru-RU" sz="2000" dirty="0" smtClean="0"/>
              <a:t>. Экологическая значимость</a:t>
            </a:r>
          </a:p>
          <a:p>
            <a:pPr marL="457200" indent="-457200"/>
            <a:endParaRPr lang="ru-RU" dirty="0" smtClean="0"/>
          </a:p>
          <a:p>
            <a:pPr marL="457200" indent="-457200"/>
            <a:endParaRPr lang="ru-RU" dirty="0" smtClean="0"/>
          </a:p>
          <a:p>
            <a:pPr marL="457200" indent="-457200"/>
            <a:endParaRPr lang="ru-RU" dirty="0" smtClean="0"/>
          </a:p>
          <a:p>
            <a:pPr marL="457200" indent="-457200"/>
            <a:endParaRPr lang="ru-RU" dirty="0" smtClean="0"/>
          </a:p>
          <a:p>
            <a:pPr algn="just">
              <a:lnSpc>
                <a:spcPct val="150000"/>
              </a:lnSpc>
            </a:pPr>
            <a:endParaRPr lang="ru-RU" altLang="ru-RU" sz="2000" dirty="0"/>
          </a:p>
        </p:txBody>
      </p:sp>
      <p:graphicFrame>
        <p:nvGraphicFramePr>
          <p:cNvPr id="5" name="Таблица 4"/>
          <p:cNvGraphicFramePr>
            <a:graphicFrameLocks noGrp="1"/>
          </p:cNvGraphicFramePr>
          <p:nvPr/>
        </p:nvGraphicFramePr>
        <p:xfrm>
          <a:off x="467544" y="1412776"/>
          <a:ext cx="8208912" cy="4335780"/>
        </p:xfrm>
        <a:graphic>
          <a:graphicData uri="http://schemas.openxmlformats.org/drawingml/2006/table">
            <a:tbl>
              <a:tblPr firstRow="1" bandRow="1">
                <a:tableStyleId>{5C22544A-7EE6-4342-B048-85BDC9FD1C3A}</a:tableStyleId>
              </a:tblPr>
              <a:tblGrid>
                <a:gridCol w="3240360"/>
                <a:gridCol w="1800200"/>
                <a:gridCol w="1656184"/>
                <a:gridCol w="1512168"/>
              </a:tblGrid>
              <a:tr h="4176464">
                <a:tc>
                  <a:txBody>
                    <a:bodyPr/>
                    <a:lstStyle/>
                    <a:p>
                      <a:pPr>
                        <a:lnSpc>
                          <a:spcPct val="115000"/>
                        </a:lnSpc>
                        <a:spcAft>
                          <a:spcPts val="0"/>
                        </a:spcAft>
                      </a:pPr>
                      <a:r>
                        <a:rPr lang="ru-RU" sz="1600" dirty="0" smtClean="0">
                          <a:solidFill>
                            <a:schemeClr val="tx1"/>
                          </a:solidFill>
                          <a:latin typeface="Arial" pitchFamily="34" charset="0"/>
                          <a:ea typeface="Times New Roman"/>
                          <a:cs typeface="Arial" pitchFamily="34" charset="0"/>
                        </a:rPr>
                        <a:t>11. Вредные </a:t>
                      </a:r>
                      <a:r>
                        <a:rPr lang="ru-RU" sz="1600" dirty="0">
                          <a:solidFill>
                            <a:schemeClr val="tx1"/>
                          </a:solidFill>
                          <a:latin typeface="Arial" pitchFamily="34" charset="0"/>
                          <a:ea typeface="Times New Roman"/>
                          <a:cs typeface="Arial" pitchFamily="34" charset="0"/>
                        </a:rPr>
                        <a:t>воздействия на окружающую среду (ухудшение качества воды в поверхностных водоемах, обусловленное сбросами загрязняющих веществ, повышение уровня вредных загрязняющих веществ, в том числе радиоактивных веществ, в атмосферу, ухудшение состояния земель в результате выбросов или сбросов загрязняющих веществ или иные вредные воздействия), оцениваемые:</a:t>
                      </a:r>
                    </a:p>
                  </a:txBody>
                  <a:tcPr marL="39370" marR="39370" marT="64770" marB="64770"/>
                </a:tc>
                <a:tc>
                  <a:txBody>
                    <a:bodyPr/>
                    <a:lstStyle/>
                    <a:p>
                      <a:pPr>
                        <a:lnSpc>
                          <a:spcPct val="115000"/>
                        </a:lnSpc>
                        <a:spcAft>
                          <a:spcPts val="0"/>
                        </a:spcAft>
                      </a:pPr>
                      <a:endParaRPr lang="ru-RU" sz="1400" dirty="0">
                        <a:latin typeface="Calibri"/>
                        <a:ea typeface="Times New Roman"/>
                        <a:cs typeface="Times New Roman"/>
                      </a:endParaRPr>
                    </a:p>
                  </a:txBody>
                  <a:tcPr marL="39370" marR="39370" marT="64770" marB="64770"/>
                </a:tc>
                <a:tc>
                  <a:txBody>
                    <a:bodyPr/>
                    <a:lstStyle/>
                    <a:p>
                      <a:pPr>
                        <a:lnSpc>
                          <a:spcPct val="115000"/>
                        </a:lnSpc>
                        <a:spcAft>
                          <a:spcPts val="0"/>
                        </a:spcAft>
                      </a:pPr>
                      <a:endParaRPr lang="ru-RU" sz="1400" dirty="0">
                        <a:latin typeface="Calibri"/>
                        <a:ea typeface="Times New Roman"/>
                        <a:cs typeface="Times New Roman"/>
                      </a:endParaRPr>
                    </a:p>
                  </a:txBody>
                  <a:tcPr marL="39370" marR="39370" marT="64770" marB="64770"/>
                </a:tc>
                <a:tc>
                  <a:txBody>
                    <a:bodyPr/>
                    <a:lstStyle/>
                    <a:p>
                      <a:pPr>
                        <a:lnSpc>
                          <a:spcPct val="115000"/>
                        </a:lnSpc>
                        <a:spcAft>
                          <a:spcPts val="0"/>
                        </a:spcAft>
                      </a:pPr>
                      <a:endParaRPr lang="ru-RU" sz="1400" dirty="0">
                        <a:latin typeface="Calibri"/>
                        <a:ea typeface="Times New Roman"/>
                        <a:cs typeface="Times New Roman"/>
                      </a:endParaRPr>
                    </a:p>
                  </a:txBody>
                  <a:tcPr marL="39370" marR="39370" marT="64770" marB="64770"/>
                </a:tc>
              </a:tr>
            </a:tbl>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4"/>
            <a:ext cx="8569325" cy="2646878"/>
          </a:xfrm>
          <a:prstGeom prst="rect">
            <a:avLst/>
          </a:prstGeom>
          <a:noFill/>
          <a:ln w="9525">
            <a:noFill/>
            <a:miter lim="800000"/>
            <a:headEnd/>
            <a:tailEnd/>
          </a:ln>
          <a:effectLst/>
        </p:spPr>
        <p:txBody>
          <a:bodyPr wrap="square">
            <a:spAutoFit/>
          </a:bodyPr>
          <a:lstStyle/>
          <a:p>
            <a:endParaRPr lang="en-US" sz="2000" dirty="0" smtClean="0"/>
          </a:p>
          <a:p>
            <a:endParaRPr lang="en-US" sz="2000" dirty="0" smtClean="0"/>
          </a:p>
          <a:p>
            <a:endParaRPr lang="ru-RU" sz="2000" dirty="0" smtClean="0"/>
          </a:p>
          <a:p>
            <a:endParaRPr lang="ru-RU" sz="2000" dirty="0" smtClean="0"/>
          </a:p>
          <a:p>
            <a:r>
              <a:rPr lang="ru-RU" sz="2000" dirty="0" smtClean="0"/>
              <a:t>			</a:t>
            </a:r>
            <a:endParaRPr lang="ru-RU" dirty="0" smtClean="0"/>
          </a:p>
          <a:p>
            <a:pPr marL="457200" indent="-457200"/>
            <a:endParaRPr lang="ru-RU" dirty="0" smtClean="0"/>
          </a:p>
          <a:p>
            <a:pPr marL="457200" indent="-457200"/>
            <a:endParaRPr lang="ru-RU" dirty="0" smtClean="0"/>
          </a:p>
          <a:p>
            <a:pPr algn="just">
              <a:lnSpc>
                <a:spcPct val="150000"/>
              </a:lnSpc>
            </a:pPr>
            <a:endParaRPr lang="ru-RU" altLang="ru-RU" sz="2000" dirty="0"/>
          </a:p>
        </p:txBody>
      </p:sp>
      <p:graphicFrame>
        <p:nvGraphicFramePr>
          <p:cNvPr id="5" name="Таблица 4"/>
          <p:cNvGraphicFramePr>
            <a:graphicFrameLocks noGrp="1"/>
          </p:cNvGraphicFramePr>
          <p:nvPr>
            <p:extLst>
              <p:ext uri="{D42A27DB-BD31-4B8C-83A1-F6EECF244321}">
                <p14:modId xmlns:p14="http://schemas.microsoft.com/office/powerpoint/2010/main" val="1130168805"/>
              </p:ext>
            </p:extLst>
          </p:nvPr>
        </p:nvGraphicFramePr>
        <p:xfrm>
          <a:off x="395536" y="476671"/>
          <a:ext cx="8064896" cy="5832649"/>
        </p:xfrm>
        <a:graphic>
          <a:graphicData uri="http://schemas.openxmlformats.org/drawingml/2006/table">
            <a:tbl>
              <a:tblPr firstRow="1" bandRow="1">
                <a:tableStyleId>{5C22544A-7EE6-4342-B048-85BDC9FD1C3A}</a:tableStyleId>
              </a:tblPr>
              <a:tblGrid>
                <a:gridCol w="2520280"/>
                <a:gridCol w="1728192"/>
                <a:gridCol w="2160240"/>
                <a:gridCol w="1656184"/>
              </a:tblGrid>
              <a:tr h="4274180">
                <a:tc>
                  <a:txBody>
                    <a:bodyPr/>
                    <a:lstStyle/>
                    <a:p>
                      <a:pPr>
                        <a:lnSpc>
                          <a:spcPct val="115000"/>
                        </a:lnSpc>
                        <a:spcAft>
                          <a:spcPts val="0"/>
                        </a:spcAft>
                      </a:pPr>
                      <a:r>
                        <a:rPr lang="ru-RU" sz="1400" b="0" dirty="0">
                          <a:solidFill>
                            <a:schemeClr val="tx1"/>
                          </a:solidFill>
                          <a:latin typeface="+mn-lt"/>
                          <a:ea typeface="Times New Roman"/>
                          <a:cs typeface="Times New Roman"/>
                        </a:rPr>
                        <a:t>а) на территории, на которой окружающая среда может подвергнуться вредным воздействиям;</a:t>
                      </a:r>
                    </a:p>
                  </a:txBody>
                  <a:tcPr marL="39370" marR="39370" marT="64770" marB="64770"/>
                </a:tc>
                <a:tc>
                  <a:txBody>
                    <a:bodyPr/>
                    <a:lstStyle/>
                    <a:p>
                      <a:pPr>
                        <a:lnSpc>
                          <a:spcPct val="115000"/>
                        </a:lnSpc>
                        <a:spcAft>
                          <a:spcPts val="0"/>
                        </a:spcAft>
                      </a:pPr>
                      <a:r>
                        <a:rPr lang="ru-RU" sz="1400" b="0" dirty="0">
                          <a:solidFill>
                            <a:schemeClr val="tx1"/>
                          </a:solidFill>
                          <a:latin typeface="+mn-lt"/>
                          <a:ea typeface="Times New Roman"/>
                          <a:cs typeface="Times New Roman"/>
                        </a:rPr>
                        <a:t>вся территория одного муниципального образования или одной внутригородской территории города федерального значения</a:t>
                      </a:r>
                    </a:p>
                  </a:txBody>
                  <a:tcPr marL="39370" marR="39370" marT="64770" marB="64770"/>
                </a:tc>
                <a:tc>
                  <a:txBody>
                    <a:bodyPr/>
                    <a:lstStyle/>
                    <a:p>
                      <a:pPr>
                        <a:lnSpc>
                          <a:spcPct val="115000"/>
                        </a:lnSpc>
                        <a:spcAft>
                          <a:spcPts val="0"/>
                        </a:spcAft>
                      </a:pPr>
                      <a:r>
                        <a:rPr lang="ru-RU" sz="1400" b="0" dirty="0">
                          <a:solidFill>
                            <a:schemeClr val="tx1"/>
                          </a:solidFill>
                          <a:latin typeface="+mn-lt"/>
                          <a:ea typeface="Times New Roman"/>
                          <a:cs typeface="Times New Roman"/>
                        </a:rPr>
                        <a:t>выход за пределы территории одного муниципального образования или одной внутригородской территории города федерального значения, но не за пределы территории одного субъекта Российской Федерации или территории города федерального значения</a:t>
                      </a:r>
                    </a:p>
                  </a:txBody>
                  <a:tcPr marL="39370" marR="39370" marT="64770" marB="64770"/>
                </a:tc>
                <a:tc>
                  <a:txBody>
                    <a:bodyPr/>
                    <a:lstStyle/>
                    <a:p>
                      <a:pPr>
                        <a:lnSpc>
                          <a:spcPct val="115000"/>
                        </a:lnSpc>
                        <a:spcAft>
                          <a:spcPts val="0"/>
                        </a:spcAft>
                      </a:pPr>
                      <a:r>
                        <a:rPr lang="ru-RU" sz="1400" b="0" dirty="0">
                          <a:solidFill>
                            <a:schemeClr val="tx1"/>
                          </a:solidFill>
                          <a:latin typeface="+mn-lt"/>
                          <a:ea typeface="Times New Roman"/>
                          <a:cs typeface="Times New Roman"/>
                        </a:rPr>
                        <a:t>выход за пределы территории одного субъекта Российской Федерации или территории города федерального значения</a:t>
                      </a:r>
                    </a:p>
                  </a:txBody>
                  <a:tcPr marL="39370" marR="39370" marT="64770" marB="64770"/>
                </a:tc>
              </a:tr>
              <a:tr h="1558469">
                <a:tc>
                  <a:txBody>
                    <a:bodyPr/>
                    <a:lstStyle/>
                    <a:p>
                      <a:pPr>
                        <a:lnSpc>
                          <a:spcPct val="115000"/>
                        </a:lnSpc>
                        <a:spcAft>
                          <a:spcPts val="0"/>
                        </a:spcAft>
                      </a:pPr>
                      <a:r>
                        <a:rPr lang="ru-RU" sz="1400" dirty="0">
                          <a:latin typeface="+mn-lt"/>
                          <a:ea typeface="Times New Roman"/>
                          <a:cs typeface="Times New Roman"/>
                        </a:rPr>
                        <a:t>б) по количеству людей, которые могут быть подвержены вредным воздействиям (тыс. человек)</a:t>
                      </a:r>
                    </a:p>
                  </a:txBody>
                  <a:tcPr marL="39370" marR="39370" marT="64770" marB="64770"/>
                </a:tc>
                <a:tc>
                  <a:txBody>
                    <a:bodyPr/>
                    <a:lstStyle/>
                    <a:p>
                      <a:pPr>
                        <a:lnSpc>
                          <a:spcPct val="115000"/>
                        </a:lnSpc>
                        <a:spcAft>
                          <a:spcPts val="0"/>
                        </a:spcAft>
                      </a:pPr>
                      <a:r>
                        <a:rPr lang="ru-RU" sz="1400" dirty="0" smtClean="0">
                          <a:latin typeface="+mn-lt"/>
                          <a:ea typeface="Times New Roman"/>
                          <a:cs typeface="Times New Roman"/>
                        </a:rPr>
                        <a:t>≤ 50</a:t>
                      </a:r>
                      <a:r>
                        <a:rPr lang="ru-RU" sz="1400" dirty="0">
                          <a:latin typeface="+mn-lt"/>
                          <a:ea typeface="Times New Roman"/>
                          <a:cs typeface="Times New Roman"/>
                        </a:rPr>
                        <a:t>, но </a:t>
                      </a:r>
                      <a:r>
                        <a:rPr lang="en-US" sz="1400" dirty="0" smtClean="0">
                          <a:latin typeface="+mn-lt"/>
                          <a:ea typeface="Times New Roman"/>
                          <a:cs typeface="Times New Roman"/>
                        </a:rPr>
                        <a:t>&lt;</a:t>
                      </a:r>
                      <a:r>
                        <a:rPr lang="ru-RU" sz="1400" dirty="0" smtClean="0">
                          <a:latin typeface="+mn-lt"/>
                          <a:ea typeface="Times New Roman"/>
                          <a:cs typeface="Times New Roman"/>
                        </a:rPr>
                        <a:t> </a:t>
                      </a:r>
                      <a:r>
                        <a:rPr lang="ru-RU" sz="1400" dirty="0">
                          <a:latin typeface="+mn-lt"/>
                          <a:ea typeface="Times New Roman"/>
                          <a:cs typeface="Times New Roman"/>
                        </a:rPr>
                        <a:t>1000</a:t>
                      </a:r>
                    </a:p>
                  </a:txBody>
                  <a:tcPr marL="39370" marR="39370" marT="64770" marB="64770"/>
                </a:tc>
                <a:tc>
                  <a:txBody>
                    <a:bodyPr/>
                    <a:lstStyle/>
                    <a:p>
                      <a:pPr>
                        <a:lnSpc>
                          <a:spcPct val="115000"/>
                        </a:lnSpc>
                        <a:spcAft>
                          <a:spcPts val="0"/>
                        </a:spcAft>
                      </a:pPr>
                      <a:r>
                        <a:rPr lang="ru-RU" sz="1400" dirty="0" smtClean="0">
                          <a:latin typeface="+mn-lt"/>
                          <a:ea typeface="Times New Roman"/>
                          <a:cs typeface="Times New Roman"/>
                        </a:rPr>
                        <a:t>≥</a:t>
                      </a:r>
                      <a:r>
                        <a:rPr lang="en-US" sz="1400" dirty="0" smtClean="0">
                          <a:latin typeface="+mn-lt"/>
                          <a:ea typeface="Times New Roman"/>
                          <a:cs typeface="Times New Roman"/>
                        </a:rPr>
                        <a:t> </a:t>
                      </a:r>
                      <a:r>
                        <a:rPr lang="ru-RU" sz="1400" dirty="0" smtClean="0">
                          <a:latin typeface="+mn-lt"/>
                          <a:ea typeface="Times New Roman"/>
                          <a:cs typeface="Times New Roman"/>
                        </a:rPr>
                        <a:t>1000</a:t>
                      </a:r>
                      <a:r>
                        <a:rPr lang="ru-RU" sz="1400" dirty="0">
                          <a:latin typeface="+mn-lt"/>
                          <a:ea typeface="Times New Roman"/>
                          <a:cs typeface="Times New Roman"/>
                        </a:rPr>
                        <a:t>, но </a:t>
                      </a:r>
                      <a:r>
                        <a:rPr lang="ru-RU" sz="1400" dirty="0" smtClean="0">
                          <a:latin typeface="+mn-lt"/>
                          <a:ea typeface="Times New Roman"/>
                          <a:cs typeface="Times New Roman"/>
                        </a:rPr>
                        <a:t>менее </a:t>
                      </a:r>
                      <a:r>
                        <a:rPr lang="ru-RU" sz="1400" dirty="0">
                          <a:latin typeface="+mn-lt"/>
                          <a:ea typeface="Times New Roman"/>
                          <a:cs typeface="Times New Roman"/>
                        </a:rPr>
                        <a:t>5000</a:t>
                      </a:r>
                    </a:p>
                  </a:txBody>
                  <a:tcPr marL="39370" marR="39370" marT="64770" marB="64770"/>
                </a:tc>
                <a:tc>
                  <a:txBody>
                    <a:bodyPr/>
                    <a:lstStyle/>
                    <a:p>
                      <a:pPr>
                        <a:lnSpc>
                          <a:spcPct val="115000"/>
                        </a:lnSpc>
                        <a:spcAft>
                          <a:spcPts val="0"/>
                        </a:spcAft>
                      </a:pPr>
                      <a:r>
                        <a:rPr lang="ru-RU" sz="1400" dirty="0" smtClean="0">
                          <a:latin typeface="+mn-lt"/>
                          <a:ea typeface="Times New Roman"/>
                          <a:cs typeface="Times New Roman"/>
                        </a:rPr>
                        <a:t>≥</a:t>
                      </a:r>
                      <a:r>
                        <a:rPr lang="en-US" sz="1400" dirty="0" smtClean="0">
                          <a:latin typeface="+mn-lt"/>
                          <a:ea typeface="Times New Roman"/>
                          <a:cs typeface="Times New Roman"/>
                        </a:rPr>
                        <a:t> </a:t>
                      </a:r>
                      <a:r>
                        <a:rPr lang="ru-RU" sz="1400" dirty="0" smtClean="0">
                          <a:latin typeface="+mn-lt"/>
                          <a:ea typeface="Times New Roman"/>
                          <a:cs typeface="Times New Roman"/>
                        </a:rPr>
                        <a:t>5000</a:t>
                      </a:r>
                      <a:endParaRPr lang="ru-RU" sz="1400" dirty="0">
                        <a:latin typeface="+mn-lt"/>
                        <a:ea typeface="Times New Roman"/>
                        <a:cs typeface="Times New Roman"/>
                      </a:endParaRPr>
                    </a:p>
                  </a:txBody>
                  <a:tcPr marL="39370" marR="39370" marT="64770" marB="64770"/>
                </a:tc>
              </a:tr>
            </a:tbl>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2277547"/>
          </a:xfrm>
          <a:prstGeom prst="rect">
            <a:avLst/>
          </a:prstGeom>
          <a:noFill/>
          <a:ln w="9525">
            <a:noFill/>
            <a:miter lim="800000"/>
            <a:headEnd/>
            <a:tailEnd/>
          </a:ln>
          <a:effectLst/>
        </p:spPr>
        <p:txBody>
          <a:bodyPr wrap="square">
            <a:spAutoFit/>
          </a:bodyPr>
          <a:lstStyle/>
          <a:p>
            <a:pPr algn="ctr"/>
            <a:r>
              <a:rPr lang="ru-RU" sz="2000" dirty="0" smtClean="0"/>
              <a:t>	</a:t>
            </a:r>
            <a:r>
              <a:rPr lang="en-US" sz="2000" dirty="0" smtClean="0"/>
              <a:t>V</a:t>
            </a:r>
            <a:r>
              <a:rPr lang="ru-RU" sz="2000" dirty="0" smtClean="0"/>
              <a:t>. Значимость для обеспечения обороны          </a:t>
            </a:r>
          </a:p>
          <a:p>
            <a:pPr algn="ctr"/>
            <a:r>
              <a:rPr lang="ru-RU" sz="2000" dirty="0" smtClean="0"/>
              <a:t>            страны, безопасности государства и правопорядка</a:t>
            </a:r>
          </a:p>
          <a:p>
            <a:pPr marL="457200" indent="-457200"/>
            <a:endParaRPr lang="ru-RU" dirty="0" smtClean="0"/>
          </a:p>
          <a:p>
            <a:pPr marL="457200" indent="-457200"/>
            <a:endParaRPr lang="ru-RU" dirty="0" smtClean="0"/>
          </a:p>
          <a:p>
            <a:pPr marL="457200" indent="-457200"/>
            <a:endParaRPr lang="ru-RU" dirty="0" smtClean="0"/>
          </a:p>
          <a:p>
            <a:pPr marL="457200" indent="-457200"/>
            <a:endParaRPr lang="ru-RU" dirty="0" smtClean="0"/>
          </a:p>
          <a:p>
            <a:pPr algn="just">
              <a:lnSpc>
                <a:spcPct val="150000"/>
              </a:lnSpc>
            </a:pPr>
            <a:endParaRPr lang="ru-RU" altLang="ru-RU" sz="2000" dirty="0"/>
          </a:p>
        </p:txBody>
      </p:sp>
      <p:graphicFrame>
        <p:nvGraphicFramePr>
          <p:cNvPr id="5" name="Таблица 4"/>
          <p:cNvGraphicFramePr>
            <a:graphicFrameLocks noGrp="1"/>
          </p:cNvGraphicFramePr>
          <p:nvPr/>
        </p:nvGraphicFramePr>
        <p:xfrm>
          <a:off x="467544" y="1412776"/>
          <a:ext cx="8208912" cy="4791456"/>
        </p:xfrm>
        <a:graphic>
          <a:graphicData uri="http://schemas.openxmlformats.org/drawingml/2006/table">
            <a:tbl>
              <a:tblPr firstRow="1" bandRow="1">
                <a:tableStyleId>{5C22544A-7EE6-4342-B048-85BDC9FD1C3A}</a:tableStyleId>
              </a:tblPr>
              <a:tblGrid>
                <a:gridCol w="2232248"/>
                <a:gridCol w="1800200"/>
                <a:gridCol w="1728192"/>
                <a:gridCol w="2448272"/>
              </a:tblGrid>
              <a:tr h="4176464">
                <a:tc>
                  <a:txBody>
                    <a:bodyPr/>
                    <a:lstStyle/>
                    <a:p>
                      <a:pPr>
                        <a:lnSpc>
                          <a:spcPct val="115000"/>
                        </a:lnSpc>
                        <a:spcAft>
                          <a:spcPts val="0"/>
                        </a:spcAft>
                      </a:pPr>
                      <a:r>
                        <a:rPr lang="ru-RU" sz="1400" dirty="0" smtClean="0">
                          <a:solidFill>
                            <a:schemeClr val="tx1"/>
                          </a:solidFill>
                          <a:latin typeface="Arial" pitchFamily="34" charset="0"/>
                          <a:ea typeface="Times New Roman"/>
                          <a:cs typeface="Arial" pitchFamily="34" charset="0"/>
                        </a:rPr>
                        <a:t>12. Прекращение </a:t>
                      </a:r>
                      <a:r>
                        <a:rPr lang="ru-RU" sz="1400" dirty="0">
                          <a:solidFill>
                            <a:schemeClr val="tx1"/>
                          </a:solidFill>
                          <a:latin typeface="Arial" pitchFamily="34" charset="0"/>
                          <a:ea typeface="Times New Roman"/>
                          <a:cs typeface="Arial" pitchFamily="34" charset="0"/>
                        </a:rPr>
                        <a:t>или нарушение (невыполнение установленных показателей) функционирования пункта управления (ситуационного центра), оцениваемое в уровне (значимости) пункта управления или ситуационного центра</a:t>
                      </a:r>
                    </a:p>
                  </a:txBody>
                  <a:tcPr marL="39370" marR="39370" marT="64770" marB="64770"/>
                </a:tc>
                <a:tc>
                  <a:txBody>
                    <a:bodyPr/>
                    <a:lstStyle/>
                    <a:p>
                      <a:pPr>
                        <a:lnSpc>
                          <a:spcPct val="115000"/>
                        </a:lnSpc>
                        <a:spcAft>
                          <a:spcPts val="0"/>
                        </a:spcAft>
                      </a:pPr>
                      <a:r>
                        <a:rPr lang="ru-RU" sz="1400" dirty="0">
                          <a:solidFill>
                            <a:schemeClr val="tx1"/>
                          </a:solidFill>
                          <a:latin typeface="Arial" pitchFamily="34" charset="0"/>
                          <a:ea typeface="Times New Roman"/>
                          <a:cs typeface="Arial" pitchFamily="34" charset="0"/>
                        </a:rPr>
                        <a:t>прекращение или нарушение функционирования пункта управления или ситуационного центра органа государственной власти субъекта Российской Федерации или города федерального значения</a:t>
                      </a:r>
                    </a:p>
                  </a:txBody>
                  <a:tcPr marL="39370" marR="39370" marT="64770" marB="64770"/>
                </a:tc>
                <a:tc>
                  <a:txBody>
                    <a:bodyPr/>
                    <a:lstStyle/>
                    <a:p>
                      <a:pPr>
                        <a:lnSpc>
                          <a:spcPct val="115000"/>
                        </a:lnSpc>
                        <a:spcAft>
                          <a:spcPts val="0"/>
                        </a:spcAft>
                      </a:pPr>
                      <a:r>
                        <a:rPr lang="ru-RU" sz="1400" dirty="0">
                          <a:solidFill>
                            <a:schemeClr val="tx1"/>
                          </a:solidFill>
                          <a:latin typeface="Arial" pitchFamily="34" charset="0"/>
                          <a:ea typeface="Times New Roman"/>
                          <a:cs typeface="Arial" pitchFamily="34" charset="0"/>
                        </a:rPr>
                        <a:t>прекращение или нарушение функционирования пункта управления или ситуационного центра федерального органа государственной власти или государственной корпорации</a:t>
                      </a:r>
                    </a:p>
                  </a:txBody>
                  <a:tcPr marL="39370" marR="39370" marT="64770" marB="64770"/>
                </a:tc>
                <a:tc>
                  <a:txBody>
                    <a:bodyPr/>
                    <a:lstStyle/>
                    <a:p>
                      <a:pPr>
                        <a:lnSpc>
                          <a:spcPct val="115000"/>
                        </a:lnSpc>
                        <a:spcAft>
                          <a:spcPts val="0"/>
                        </a:spcAft>
                      </a:pPr>
                      <a:r>
                        <a:rPr lang="ru-RU" sz="1400" dirty="0">
                          <a:solidFill>
                            <a:schemeClr val="tx1"/>
                          </a:solidFill>
                          <a:latin typeface="Arial" pitchFamily="34" charset="0"/>
                          <a:ea typeface="Times New Roman"/>
                          <a:cs typeface="Arial" pitchFamily="34" charset="0"/>
                        </a:rPr>
                        <a:t>прекращение или нарушение функционирования пункта управления государством или ситуационного центра Администрации Президента Российской Федерации, Правительства Российской Федерации, Федерального Собрания Российской Федерации, Совета Безопасности Российской Федерации, Верховного Суда Российской Федерации, Конституционного Суда Российской Федерации</a:t>
                      </a:r>
                    </a:p>
                  </a:txBody>
                  <a:tcPr marL="39370" marR="39370" marT="64770" marB="64770"/>
                </a:tc>
              </a:tr>
            </a:tbl>
          </a:graphicData>
        </a:graphic>
      </p:graphicFrame>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4"/>
            <a:ext cx="8569325" cy="2646878"/>
          </a:xfrm>
          <a:prstGeom prst="rect">
            <a:avLst/>
          </a:prstGeom>
          <a:noFill/>
          <a:ln w="9525">
            <a:noFill/>
            <a:miter lim="800000"/>
            <a:headEnd/>
            <a:tailEnd/>
          </a:ln>
          <a:effectLst/>
        </p:spPr>
        <p:txBody>
          <a:bodyPr wrap="square">
            <a:spAutoFit/>
          </a:bodyPr>
          <a:lstStyle/>
          <a:p>
            <a:endParaRPr lang="en-US" sz="2000" dirty="0" smtClean="0"/>
          </a:p>
          <a:p>
            <a:endParaRPr lang="en-US" sz="2000" dirty="0" smtClean="0"/>
          </a:p>
          <a:p>
            <a:endParaRPr lang="ru-RU" sz="2000" dirty="0" smtClean="0"/>
          </a:p>
          <a:p>
            <a:endParaRPr lang="ru-RU" sz="2000" dirty="0" smtClean="0"/>
          </a:p>
          <a:p>
            <a:r>
              <a:rPr lang="ru-RU" sz="2000" dirty="0" smtClean="0"/>
              <a:t>			</a:t>
            </a:r>
            <a:endParaRPr lang="ru-RU" dirty="0" smtClean="0"/>
          </a:p>
          <a:p>
            <a:pPr marL="457200" indent="-457200"/>
            <a:endParaRPr lang="ru-RU" dirty="0" smtClean="0"/>
          </a:p>
          <a:p>
            <a:pPr marL="457200" indent="-457200"/>
            <a:endParaRPr lang="ru-RU" dirty="0" smtClean="0"/>
          </a:p>
          <a:p>
            <a:pPr algn="just">
              <a:lnSpc>
                <a:spcPct val="150000"/>
              </a:lnSpc>
            </a:pPr>
            <a:endParaRPr lang="ru-RU" altLang="ru-RU" sz="2000" dirty="0"/>
          </a:p>
        </p:txBody>
      </p:sp>
      <p:graphicFrame>
        <p:nvGraphicFramePr>
          <p:cNvPr id="5" name="Таблица 4"/>
          <p:cNvGraphicFramePr>
            <a:graphicFrameLocks noGrp="1"/>
          </p:cNvGraphicFramePr>
          <p:nvPr>
            <p:extLst>
              <p:ext uri="{D42A27DB-BD31-4B8C-83A1-F6EECF244321}">
                <p14:modId xmlns:p14="http://schemas.microsoft.com/office/powerpoint/2010/main" val="2451340855"/>
              </p:ext>
            </p:extLst>
          </p:nvPr>
        </p:nvGraphicFramePr>
        <p:xfrm>
          <a:off x="467544" y="284898"/>
          <a:ext cx="8064896" cy="5585070"/>
        </p:xfrm>
        <a:graphic>
          <a:graphicData uri="http://schemas.openxmlformats.org/drawingml/2006/table">
            <a:tbl>
              <a:tblPr firstRow="1" bandRow="1">
                <a:tableStyleId>{5C22544A-7EE6-4342-B048-85BDC9FD1C3A}</a:tableStyleId>
              </a:tblPr>
              <a:tblGrid>
                <a:gridCol w="2880320"/>
                <a:gridCol w="1800200"/>
                <a:gridCol w="1728192"/>
                <a:gridCol w="1656184"/>
              </a:tblGrid>
              <a:tr h="1753940">
                <a:tc>
                  <a:txBody>
                    <a:bodyPr/>
                    <a:lstStyle/>
                    <a:p>
                      <a:pPr>
                        <a:lnSpc>
                          <a:spcPct val="115000"/>
                        </a:lnSpc>
                        <a:spcAft>
                          <a:spcPts val="0"/>
                        </a:spcAft>
                      </a:pPr>
                      <a:r>
                        <a:rPr lang="ru-RU" sz="1400" b="1" kern="1200" dirty="0" smtClean="0">
                          <a:solidFill>
                            <a:schemeClr val="tx1"/>
                          </a:solidFill>
                          <a:latin typeface="+mj-lt"/>
                          <a:ea typeface="Times New Roman"/>
                          <a:cs typeface="Times New Roman"/>
                        </a:rPr>
                        <a:t>13.  </a:t>
                      </a:r>
                      <a:r>
                        <a:rPr lang="ru-RU" sz="1400" kern="1200" dirty="0" smtClean="0">
                          <a:solidFill>
                            <a:schemeClr val="tx1"/>
                          </a:solidFill>
                          <a:latin typeface="+mj-lt"/>
                          <a:ea typeface="+mn-ea"/>
                          <a:cs typeface="+mn-cs"/>
                        </a:rPr>
                        <a:t>Снижение показателей государственного оборонного заказа, выполняемого субъектом критической информационной инфраструктуры, оцениваемое:</a:t>
                      </a:r>
                      <a:endParaRPr lang="ru-RU" sz="1400" b="1" kern="1200" dirty="0">
                        <a:solidFill>
                          <a:schemeClr val="tx1"/>
                        </a:solidFill>
                        <a:latin typeface="+mj-lt"/>
                        <a:ea typeface="Times New Roman"/>
                        <a:cs typeface="Times New Roman"/>
                      </a:endParaRPr>
                    </a:p>
                  </a:txBody>
                  <a:tcPr marL="39370" marR="39370" marT="64770" marB="64770"/>
                </a:tc>
                <a:tc>
                  <a:txBody>
                    <a:bodyPr/>
                    <a:lstStyle/>
                    <a:p>
                      <a:pPr>
                        <a:lnSpc>
                          <a:spcPct val="115000"/>
                        </a:lnSpc>
                        <a:spcAft>
                          <a:spcPts val="0"/>
                        </a:spcAft>
                      </a:pPr>
                      <a:endParaRPr lang="ru-RU" sz="1400" dirty="0">
                        <a:solidFill>
                          <a:schemeClr val="tx1"/>
                        </a:solidFill>
                        <a:latin typeface="+mj-lt"/>
                        <a:ea typeface="Times New Roman"/>
                        <a:cs typeface="Times New Roman"/>
                      </a:endParaRPr>
                    </a:p>
                  </a:txBody>
                  <a:tcPr marL="39370" marR="39370" marT="64770" marB="64770"/>
                </a:tc>
                <a:tc>
                  <a:txBody>
                    <a:bodyPr/>
                    <a:lstStyle/>
                    <a:p>
                      <a:endParaRPr lang="ru-RU" sz="1400" dirty="0">
                        <a:solidFill>
                          <a:schemeClr val="tx1"/>
                        </a:solidFill>
                        <a:latin typeface="+mj-lt"/>
                      </a:endParaRPr>
                    </a:p>
                  </a:txBody>
                  <a:tcPr/>
                </a:tc>
                <a:tc>
                  <a:txBody>
                    <a:bodyPr/>
                    <a:lstStyle/>
                    <a:p>
                      <a:endParaRPr lang="ru-RU" sz="1400" dirty="0">
                        <a:solidFill>
                          <a:schemeClr val="tx1"/>
                        </a:solidFill>
                        <a:latin typeface="+mj-lt"/>
                      </a:endParaRPr>
                    </a:p>
                  </a:txBody>
                  <a:tcPr/>
                </a:tc>
              </a:tr>
              <a:tr h="1287959">
                <a:tc>
                  <a:txBody>
                    <a:bodyPr/>
                    <a:lstStyle/>
                    <a:p>
                      <a:pPr>
                        <a:lnSpc>
                          <a:spcPct val="115000"/>
                        </a:lnSpc>
                        <a:spcAft>
                          <a:spcPts val="0"/>
                        </a:spcAft>
                      </a:pPr>
                      <a:r>
                        <a:rPr lang="ru-RU" sz="1400" dirty="0">
                          <a:solidFill>
                            <a:schemeClr val="tx1"/>
                          </a:solidFill>
                          <a:latin typeface="+mj-lt"/>
                          <a:ea typeface="Times New Roman"/>
                          <a:cs typeface="Times New Roman"/>
                        </a:rPr>
                        <a:t>а) в снижении объемов продукции (работ, услуг) в заданный период времени (процентов заданного объема продукции);</a:t>
                      </a:r>
                    </a:p>
                  </a:txBody>
                  <a:tcPr marL="39370" marR="39370" marT="64770" marB="64770"/>
                </a:tc>
                <a:tc>
                  <a:txBody>
                    <a:bodyPr/>
                    <a:lstStyle/>
                    <a:p>
                      <a:pPr>
                        <a:lnSpc>
                          <a:spcPct val="115000"/>
                        </a:lnSpc>
                        <a:spcAft>
                          <a:spcPts val="0"/>
                        </a:spcAft>
                      </a:pPr>
                      <a:r>
                        <a:rPr lang="en-US" sz="1400" dirty="0" smtClean="0">
                          <a:solidFill>
                            <a:schemeClr val="tx1"/>
                          </a:solidFill>
                          <a:latin typeface="+mj-lt"/>
                          <a:ea typeface="Times New Roman"/>
                          <a:cs typeface="Times New Roman"/>
                        </a:rPr>
                        <a:t>&gt;</a:t>
                      </a:r>
                      <a:r>
                        <a:rPr lang="ru-RU" sz="1400" dirty="0" smtClean="0">
                          <a:solidFill>
                            <a:schemeClr val="tx1"/>
                          </a:solidFill>
                          <a:latin typeface="+mj-lt"/>
                          <a:ea typeface="Times New Roman"/>
                          <a:cs typeface="Times New Roman"/>
                        </a:rPr>
                        <a:t> </a:t>
                      </a:r>
                      <a:r>
                        <a:rPr lang="ru-RU" sz="1400" dirty="0">
                          <a:solidFill>
                            <a:schemeClr val="tx1"/>
                          </a:solidFill>
                          <a:latin typeface="+mj-lt"/>
                          <a:ea typeface="Times New Roman"/>
                          <a:cs typeface="Times New Roman"/>
                        </a:rPr>
                        <a:t>5, но </a:t>
                      </a:r>
                      <a:r>
                        <a:rPr lang="ru-RU" sz="1400" dirty="0" smtClean="0">
                          <a:solidFill>
                            <a:schemeClr val="tx1"/>
                          </a:solidFill>
                          <a:latin typeface="+mj-lt"/>
                          <a:ea typeface="Times New Roman"/>
                          <a:cs typeface="Times New Roman"/>
                        </a:rPr>
                        <a:t>≤ </a:t>
                      </a:r>
                      <a:r>
                        <a:rPr lang="ru-RU" sz="1400" dirty="0">
                          <a:solidFill>
                            <a:schemeClr val="tx1"/>
                          </a:solidFill>
                          <a:latin typeface="+mj-lt"/>
                          <a:ea typeface="Times New Roman"/>
                          <a:cs typeface="Times New Roman"/>
                        </a:rPr>
                        <a:t>10</a:t>
                      </a:r>
                    </a:p>
                  </a:txBody>
                  <a:tcPr marL="39370" marR="39370" marT="64770" marB="64770"/>
                </a:tc>
                <a:tc>
                  <a:txBody>
                    <a:bodyPr/>
                    <a:lstStyle/>
                    <a:p>
                      <a:pPr>
                        <a:lnSpc>
                          <a:spcPct val="115000"/>
                        </a:lnSpc>
                        <a:spcAft>
                          <a:spcPts val="0"/>
                        </a:spcAft>
                      </a:pPr>
                      <a:r>
                        <a:rPr lang="en-US" sz="1400" dirty="0" smtClean="0">
                          <a:solidFill>
                            <a:schemeClr val="tx1"/>
                          </a:solidFill>
                          <a:latin typeface="+mj-lt"/>
                          <a:ea typeface="Times New Roman"/>
                          <a:cs typeface="Times New Roman"/>
                        </a:rPr>
                        <a:t>&gt;</a:t>
                      </a:r>
                      <a:r>
                        <a:rPr lang="ru-RU" sz="1400" dirty="0" smtClean="0">
                          <a:solidFill>
                            <a:schemeClr val="tx1"/>
                          </a:solidFill>
                          <a:latin typeface="+mj-lt"/>
                          <a:ea typeface="Times New Roman"/>
                          <a:cs typeface="Times New Roman"/>
                        </a:rPr>
                        <a:t> 10, но </a:t>
                      </a:r>
                      <a:r>
                        <a:rPr lang="ru-RU" sz="1400" kern="1200" dirty="0" smtClean="0">
                          <a:solidFill>
                            <a:schemeClr val="tx1"/>
                          </a:solidFill>
                          <a:latin typeface="+mn-lt"/>
                          <a:ea typeface="Times New Roman"/>
                          <a:cs typeface="Times New Roman"/>
                        </a:rPr>
                        <a:t>≤</a:t>
                      </a:r>
                      <a:r>
                        <a:rPr lang="en-US" sz="1400" kern="1200" dirty="0" smtClean="0">
                          <a:solidFill>
                            <a:schemeClr val="tx1"/>
                          </a:solidFill>
                          <a:latin typeface="+mn-lt"/>
                          <a:ea typeface="Times New Roman"/>
                          <a:cs typeface="Times New Roman"/>
                        </a:rPr>
                        <a:t> </a:t>
                      </a:r>
                      <a:r>
                        <a:rPr lang="ru-RU" sz="1400" dirty="0" smtClean="0">
                          <a:solidFill>
                            <a:schemeClr val="tx1"/>
                          </a:solidFill>
                          <a:latin typeface="+mj-lt"/>
                          <a:ea typeface="Times New Roman"/>
                          <a:cs typeface="Times New Roman"/>
                        </a:rPr>
                        <a:t>15</a:t>
                      </a:r>
                      <a:endParaRPr lang="ru-RU" sz="1400" dirty="0">
                        <a:solidFill>
                          <a:schemeClr val="tx1"/>
                        </a:solidFill>
                        <a:latin typeface="+mj-lt"/>
                        <a:ea typeface="Times New Roman"/>
                        <a:cs typeface="Times New Roman"/>
                      </a:endParaRPr>
                    </a:p>
                  </a:txBody>
                  <a:tcPr marL="39370" marR="39370" marT="64770" marB="64770"/>
                </a:tc>
                <a:tc>
                  <a:txBody>
                    <a:bodyPr/>
                    <a:lstStyle/>
                    <a:p>
                      <a:pPr>
                        <a:lnSpc>
                          <a:spcPct val="115000"/>
                        </a:lnSpc>
                        <a:spcAft>
                          <a:spcPts val="0"/>
                        </a:spcAft>
                      </a:pPr>
                      <a:r>
                        <a:rPr lang="en-US" sz="1400" dirty="0" smtClean="0">
                          <a:solidFill>
                            <a:schemeClr val="tx1"/>
                          </a:solidFill>
                          <a:latin typeface="+mj-lt"/>
                          <a:ea typeface="Times New Roman"/>
                          <a:cs typeface="Times New Roman"/>
                        </a:rPr>
                        <a:t>&gt;</a:t>
                      </a:r>
                      <a:r>
                        <a:rPr lang="ru-RU" sz="1400" dirty="0" smtClean="0">
                          <a:solidFill>
                            <a:schemeClr val="tx1"/>
                          </a:solidFill>
                          <a:latin typeface="+mj-lt"/>
                          <a:ea typeface="Times New Roman"/>
                          <a:cs typeface="Times New Roman"/>
                        </a:rPr>
                        <a:t> </a:t>
                      </a:r>
                      <a:r>
                        <a:rPr lang="ru-RU" sz="1400" dirty="0">
                          <a:solidFill>
                            <a:schemeClr val="tx1"/>
                          </a:solidFill>
                          <a:latin typeface="+mj-lt"/>
                          <a:ea typeface="Times New Roman"/>
                          <a:cs typeface="Times New Roman"/>
                        </a:rPr>
                        <a:t>15</a:t>
                      </a:r>
                    </a:p>
                  </a:txBody>
                  <a:tcPr marL="39370" marR="39370" marT="64770" marB="64770"/>
                </a:tc>
              </a:tr>
              <a:tr h="2381622">
                <a:tc>
                  <a:txBody>
                    <a:bodyPr/>
                    <a:lstStyle/>
                    <a:p>
                      <a:pPr>
                        <a:lnSpc>
                          <a:spcPct val="115000"/>
                        </a:lnSpc>
                        <a:spcAft>
                          <a:spcPts val="0"/>
                        </a:spcAft>
                      </a:pPr>
                      <a:r>
                        <a:rPr lang="ru-RU" sz="1400" dirty="0">
                          <a:solidFill>
                            <a:schemeClr val="tx1"/>
                          </a:solidFill>
                          <a:latin typeface="+mj-lt"/>
                          <a:ea typeface="Times New Roman"/>
                          <a:cs typeface="Times New Roman"/>
                        </a:rPr>
                        <a:t>б) в увеличении времени выпуска продукции (работ, услуг) с заданным объемом (процентов установленного времени выпуска продукции)</a:t>
                      </a:r>
                    </a:p>
                  </a:txBody>
                  <a:tcPr marL="39370" marR="39370" marT="64770" marB="64770"/>
                </a:tc>
                <a:tc>
                  <a:txBody>
                    <a:bodyPr/>
                    <a:lstStyle/>
                    <a:p>
                      <a:pPr>
                        <a:lnSpc>
                          <a:spcPct val="115000"/>
                        </a:lnSpc>
                        <a:spcAft>
                          <a:spcPts val="0"/>
                        </a:spcAft>
                      </a:pPr>
                      <a:r>
                        <a:rPr lang="en-US" sz="1400" dirty="0" smtClean="0">
                          <a:solidFill>
                            <a:schemeClr val="tx1"/>
                          </a:solidFill>
                          <a:latin typeface="+mj-lt"/>
                          <a:ea typeface="Times New Roman"/>
                          <a:cs typeface="Times New Roman"/>
                        </a:rPr>
                        <a:t>&gt;</a:t>
                      </a:r>
                      <a:r>
                        <a:rPr lang="en-US" sz="1400" baseline="0" dirty="0" smtClean="0">
                          <a:solidFill>
                            <a:schemeClr val="tx1"/>
                          </a:solidFill>
                          <a:latin typeface="+mj-lt"/>
                          <a:ea typeface="Times New Roman"/>
                          <a:cs typeface="Times New Roman"/>
                        </a:rPr>
                        <a:t> </a:t>
                      </a:r>
                      <a:r>
                        <a:rPr lang="ru-RU" sz="1400" dirty="0" smtClean="0">
                          <a:solidFill>
                            <a:schemeClr val="tx1"/>
                          </a:solidFill>
                          <a:latin typeface="+mj-lt"/>
                          <a:ea typeface="Times New Roman"/>
                          <a:cs typeface="Times New Roman"/>
                        </a:rPr>
                        <a:t>3</a:t>
                      </a:r>
                      <a:r>
                        <a:rPr lang="ru-RU" sz="1400" dirty="0">
                          <a:solidFill>
                            <a:schemeClr val="tx1"/>
                          </a:solidFill>
                          <a:latin typeface="+mj-lt"/>
                          <a:ea typeface="Times New Roman"/>
                          <a:cs typeface="Times New Roman"/>
                        </a:rPr>
                        <a:t>, но </a:t>
                      </a:r>
                      <a:r>
                        <a:rPr lang="ru-RU" sz="1400" kern="1200" dirty="0" smtClean="0">
                          <a:solidFill>
                            <a:schemeClr val="tx1"/>
                          </a:solidFill>
                          <a:latin typeface="+mn-lt"/>
                          <a:ea typeface="Times New Roman"/>
                          <a:cs typeface="Times New Roman"/>
                        </a:rPr>
                        <a:t>≤</a:t>
                      </a:r>
                      <a:r>
                        <a:rPr lang="ru-RU" sz="1400" dirty="0" smtClean="0">
                          <a:solidFill>
                            <a:schemeClr val="tx1"/>
                          </a:solidFill>
                          <a:latin typeface="+mj-lt"/>
                          <a:ea typeface="Times New Roman"/>
                          <a:cs typeface="Times New Roman"/>
                        </a:rPr>
                        <a:t>10</a:t>
                      </a:r>
                      <a:endParaRPr lang="ru-RU" sz="1400" dirty="0">
                        <a:solidFill>
                          <a:schemeClr val="tx1"/>
                        </a:solidFill>
                        <a:latin typeface="+mj-lt"/>
                        <a:ea typeface="Times New Roman"/>
                        <a:cs typeface="Times New Roman"/>
                      </a:endParaRPr>
                    </a:p>
                  </a:txBody>
                  <a:tcPr marL="39370" marR="39370" marT="64770" marB="64770"/>
                </a:tc>
                <a:tc>
                  <a:txBody>
                    <a:bodyPr/>
                    <a:lstStyle/>
                    <a:p>
                      <a:pPr>
                        <a:lnSpc>
                          <a:spcPct val="115000"/>
                        </a:lnSpc>
                        <a:spcAft>
                          <a:spcPts val="0"/>
                        </a:spcAft>
                      </a:pPr>
                      <a:r>
                        <a:rPr lang="en-US" sz="1400" dirty="0" smtClean="0">
                          <a:solidFill>
                            <a:schemeClr val="tx1"/>
                          </a:solidFill>
                          <a:latin typeface="+mj-lt"/>
                          <a:ea typeface="Times New Roman"/>
                          <a:cs typeface="Times New Roman"/>
                        </a:rPr>
                        <a:t>&gt;</a:t>
                      </a:r>
                      <a:r>
                        <a:rPr lang="ru-RU" sz="1400" dirty="0" smtClean="0">
                          <a:solidFill>
                            <a:schemeClr val="tx1"/>
                          </a:solidFill>
                          <a:latin typeface="+mj-lt"/>
                          <a:ea typeface="Times New Roman"/>
                          <a:cs typeface="Times New Roman"/>
                        </a:rPr>
                        <a:t>10, но </a:t>
                      </a:r>
                      <a:r>
                        <a:rPr lang="ru-RU" sz="1400" kern="1200" dirty="0" smtClean="0">
                          <a:solidFill>
                            <a:schemeClr val="tx1"/>
                          </a:solidFill>
                          <a:latin typeface="+mn-lt"/>
                          <a:ea typeface="Times New Roman"/>
                          <a:cs typeface="Times New Roman"/>
                        </a:rPr>
                        <a:t>≤</a:t>
                      </a:r>
                      <a:r>
                        <a:rPr lang="en-US" sz="1400" kern="1200" dirty="0" smtClean="0">
                          <a:solidFill>
                            <a:schemeClr val="tx1"/>
                          </a:solidFill>
                          <a:latin typeface="+mn-lt"/>
                          <a:ea typeface="Times New Roman"/>
                          <a:cs typeface="Times New Roman"/>
                        </a:rPr>
                        <a:t> </a:t>
                      </a:r>
                      <a:r>
                        <a:rPr lang="ru-RU" sz="1400" dirty="0" smtClean="0">
                          <a:solidFill>
                            <a:schemeClr val="tx1"/>
                          </a:solidFill>
                          <a:latin typeface="+mj-lt"/>
                          <a:ea typeface="Times New Roman"/>
                          <a:cs typeface="Times New Roman"/>
                        </a:rPr>
                        <a:t>40</a:t>
                      </a:r>
                      <a:endParaRPr lang="ru-RU" sz="1400" dirty="0">
                        <a:solidFill>
                          <a:schemeClr val="tx1"/>
                        </a:solidFill>
                        <a:latin typeface="+mj-lt"/>
                        <a:ea typeface="Times New Roman"/>
                        <a:cs typeface="Times New Roman"/>
                      </a:endParaRPr>
                    </a:p>
                  </a:txBody>
                  <a:tcPr marL="39370" marR="39370" marT="64770" marB="64770"/>
                </a:tc>
                <a:tc>
                  <a:txBody>
                    <a:bodyPr/>
                    <a:lstStyle/>
                    <a:p>
                      <a:pPr>
                        <a:lnSpc>
                          <a:spcPct val="115000"/>
                        </a:lnSpc>
                        <a:spcAft>
                          <a:spcPts val="0"/>
                        </a:spcAft>
                      </a:pPr>
                      <a:r>
                        <a:rPr lang="en-US" sz="1400" dirty="0" smtClean="0">
                          <a:solidFill>
                            <a:schemeClr val="tx1"/>
                          </a:solidFill>
                          <a:latin typeface="+mj-lt"/>
                          <a:ea typeface="Times New Roman"/>
                          <a:cs typeface="Times New Roman"/>
                        </a:rPr>
                        <a:t>&gt; </a:t>
                      </a:r>
                      <a:r>
                        <a:rPr lang="ru-RU" sz="1400" dirty="0" smtClean="0">
                          <a:solidFill>
                            <a:schemeClr val="tx1"/>
                          </a:solidFill>
                          <a:latin typeface="+mj-lt"/>
                          <a:ea typeface="Times New Roman"/>
                          <a:cs typeface="Times New Roman"/>
                        </a:rPr>
                        <a:t>40</a:t>
                      </a:r>
                      <a:endParaRPr lang="ru-RU" sz="1400" dirty="0">
                        <a:solidFill>
                          <a:schemeClr val="tx1"/>
                        </a:solidFill>
                        <a:latin typeface="+mj-lt"/>
                        <a:ea typeface="Times New Roman"/>
                        <a:cs typeface="Times New Roman"/>
                      </a:endParaRPr>
                    </a:p>
                  </a:txBody>
                  <a:tcPr marL="39370" marR="39370" marT="64770" marB="64770"/>
                </a:tc>
              </a:tr>
            </a:tbl>
          </a:graphicData>
        </a:graphic>
      </p:graphicFrame>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549275"/>
            <a:ext cx="8569325" cy="1969770"/>
          </a:xfrm>
          <a:prstGeom prst="rect">
            <a:avLst/>
          </a:prstGeom>
          <a:noFill/>
          <a:ln w="9525">
            <a:noFill/>
            <a:miter lim="800000"/>
            <a:headEnd/>
            <a:tailEnd/>
          </a:ln>
          <a:effectLst/>
        </p:spPr>
        <p:txBody>
          <a:bodyPr wrap="square">
            <a:spAutoFit/>
          </a:bodyPr>
          <a:lstStyle/>
          <a:p>
            <a:r>
              <a:rPr lang="ru-RU" sz="2000" dirty="0" smtClean="0"/>
              <a:t>			</a:t>
            </a:r>
          </a:p>
          <a:p>
            <a:pPr marL="457200" indent="-457200"/>
            <a:endParaRPr lang="ru-RU" dirty="0" smtClean="0"/>
          </a:p>
          <a:p>
            <a:pPr marL="457200" indent="-457200"/>
            <a:endParaRPr lang="ru-RU" dirty="0" smtClean="0"/>
          </a:p>
          <a:p>
            <a:pPr marL="457200" indent="-457200"/>
            <a:endParaRPr lang="ru-RU" dirty="0" smtClean="0"/>
          </a:p>
          <a:p>
            <a:pPr marL="457200" indent="-457200"/>
            <a:endParaRPr lang="ru-RU" dirty="0" smtClean="0"/>
          </a:p>
          <a:p>
            <a:pPr algn="just">
              <a:lnSpc>
                <a:spcPct val="150000"/>
              </a:lnSpc>
            </a:pPr>
            <a:endParaRPr lang="ru-RU" altLang="ru-RU" sz="2000" dirty="0"/>
          </a:p>
        </p:txBody>
      </p:sp>
      <p:graphicFrame>
        <p:nvGraphicFramePr>
          <p:cNvPr id="5" name="Таблица 4"/>
          <p:cNvGraphicFramePr>
            <a:graphicFrameLocks noGrp="1"/>
          </p:cNvGraphicFramePr>
          <p:nvPr>
            <p:extLst>
              <p:ext uri="{D42A27DB-BD31-4B8C-83A1-F6EECF244321}">
                <p14:modId xmlns:p14="http://schemas.microsoft.com/office/powerpoint/2010/main" val="1111606133"/>
              </p:ext>
            </p:extLst>
          </p:nvPr>
        </p:nvGraphicFramePr>
        <p:xfrm>
          <a:off x="467544" y="548680"/>
          <a:ext cx="8208912" cy="5040560"/>
        </p:xfrm>
        <a:graphic>
          <a:graphicData uri="http://schemas.openxmlformats.org/drawingml/2006/table">
            <a:tbl>
              <a:tblPr firstRow="1" bandRow="1">
                <a:tableStyleId>{5C22544A-7EE6-4342-B048-85BDC9FD1C3A}</a:tableStyleId>
              </a:tblPr>
              <a:tblGrid>
                <a:gridCol w="3096344"/>
                <a:gridCol w="1728192"/>
                <a:gridCol w="1656184"/>
                <a:gridCol w="1728192"/>
              </a:tblGrid>
              <a:tr h="5040560">
                <a:tc>
                  <a:txBody>
                    <a:bodyPr/>
                    <a:lstStyle/>
                    <a:p>
                      <a:pPr>
                        <a:lnSpc>
                          <a:spcPct val="115000"/>
                        </a:lnSpc>
                        <a:spcAft>
                          <a:spcPts val="0"/>
                        </a:spcAft>
                      </a:pPr>
                      <a:r>
                        <a:rPr lang="ru-RU" sz="1600" dirty="0" smtClean="0">
                          <a:solidFill>
                            <a:schemeClr val="tx1"/>
                          </a:solidFill>
                          <a:latin typeface="Arial" pitchFamily="34" charset="0"/>
                          <a:ea typeface="Times New Roman"/>
                          <a:cs typeface="Arial" pitchFamily="34" charset="0"/>
                        </a:rPr>
                        <a:t>14.  Прекращение </a:t>
                      </a:r>
                      <a:r>
                        <a:rPr lang="ru-RU" sz="1600" dirty="0">
                          <a:solidFill>
                            <a:schemeClr val="tx1"/>
                          </a:solidFill>
                          <a:latin typeface="Arial" pitchFamily="34" charset="0"/>
                          <a:ea typeface="Times New Roman"/>
                          <a:cs typeface="Arial" pitchFamily="34" charset="0"/>
                        </a:rPr>
                        <a:t>или нарушение функционирования (невыполнения установленных показателей) информационной системы в области обеспечения обороны страны, безопасности государства и правопорядка, оцениваемое в максимально допустимом времени, в течение которого информационная система может быть недоступна пользователю (часов)</a:t>
                      </a:r>
                    </a:p>
                  </a:txBody>
                  <a:tcPr marL="39370" marR="39370" marT="64770" marB="64770"/>
                </a:tc>
                <a:tc>
                  <a:txBody>
                    <a:bodyPr/>
                    <a:lstStyle/>
                    <a:p>
                      <a:pPr>
                        <a:lnSpc>
                          <a:spcPct val="115000"/>
                        </a:lnSpc>
                        <a:spcAft>
                          <a:spcPts val="0"/>
                        </a:spcAft>
                      </a:pPr>
                      <a:r>
                        <a:rPr lang="ru-RU" sz="1600" b="1" kern="1200" dirty="0" smtClean="0">
                          <a:solidFill>
                            <a:schemeClr val="tx1"/>
                          </a:solidFill>
                          <a:latin typeface="+mn-lt"/>
                          <a:ea typeface="Times New Roman"/>
                          <a:cs typeface="Times New Roman"/>
                        </a:rPr>
                        <a:t>≤</a:t>
                      </a:r>
                      <a:r>
                        <a:rPr lang="en-US" sz="1600" b="1" kern="1200" dirty="0" smtClean="0">
                          <a:solidFill>
                            <a:schemeClr val="tx1"/>
                          </a:solidFill>
                          <a:latin typeface="+mn-lt"/>
                          <a:ea typeface="Times New Roman"/>
                          <a:cs typeface="Times New Roman"/>
                        </a:rPr>
                        <a:t> </a:t>
                      </a:r>
                      <a:r>
                        <a:rPr lang="ru-RU" sz="1600" dirty="0" smtClean="0">
                          <a:solidFill>
                            <a:schemeClr val="tx1"/>
                          </a:solidFill>
                          <a:latin typeface="Arial" pitchFamily="34" charset="0"/>
                          <a:ea typeface="Times New Roman"/>
                          <a:cs typeface="Arial" pitchFamily="34" charset="0"/>
                        </a:rPr>
                        <a:t>4</a:t>
                      </a:r>
                      <a:r>
                        <a:rPr lang="ru-RU" sz="1600" dirty="0">
                          <a:solidFill>
                            <a:schemeClr val="tx1"/>
                          </a:solidFill>
                          <a:latin typeface="Arial" pitchFamily="34" charset="0"/>
                          <a:ea typeface="Times New Roman"/>
                          <a:cs typeface="Arial" pitchFamily="34" charset="0"/>
                        </a:rPr>
                        <a:t>, но </a:t>
                      </a:r>
                      <a:r>
                        <a:rPr lang="en-US" sz="1600" dirty="0" smtClean="0">
                          <a:solidFill>
                            <a:schemeClr val="tx1"/>
                          </a:solidFill>
                          <a:latin typeface="Arial" pitchFamily="34" charset="0"/>
                          <a:ea typeface="Times New Roman"/>
                          <a:cs typeface="Arial" pitchFamily="34" charset="0"/>
                        </a:rPr>
                        <a:t>&gt;</a:t>
                      </a:r>
                      <a:r>
                        <a:rPr lang="ru-RU" sz="1600" dirty="0" smtClean="0">
                          <a:solidFill>
                            <a:schemeClr val="tx1"/>
                          </a:solidFill>
                          <a:latin typeface="Arial" pitchFamily="34" charset="0"/>
                          <a:ea typeface="Times New Roman"/>
                          <a:cs typeface="Arial" pitchFamily="34" charset="0"/>
                        </a:rPr>
                        <a:t> </a:t>
                      </a:r>
                      <a:r>
                        <a:rPr lang="ru-RU" sz="1600" dirty="0">
                          <a:solidFill>
                            <a:schemeClr val="tx1"/>
                          </a:solidFill>
                          <a:latin typeface="Arial" pitchFamily="34" charset="0"/>
                          <a:ea typeface="Times New Roman"/>
                          <a:cs typeface="Arial" pitchFamily="34" charset="0"/>
                        </a:rPr>
                        <a:t>2</a:t>
                      </a:r>
                    </a:p>
                  </a:txBody>
                  <a:tcPr marL="39370" marR="39370" marT="64770" marB="64770"/>
                </a:tc>
                <a:tc>
                  <a:txBody>
                    <a:bodyPr/>
                    <a:lstStyle/>
                    <a:p>
                      <a:pPr>
                        <a:lnSpc>
                          <a:spcPct val="115000"/>
                        </a:lnSpc>
                        <a:spcAft>
                          <a:spcPts val="0"/>
                        </a:spcAft>
                      </a:pPr>
                      <a:r>
                        <a:rPr lang="ru-RU" sz="1600" b="1" kern="1200" dirty="0" smtClean="0">
                          <a:solidFill>
                            <a:schemeClr val="tx1"/>
                          </a:solidFill>
                          <a:latin typeface="+mn-lt"/>
                          <a:ea typeface="Times New Roman"/>
                          <a:cs typeface="Times New Roman"/>
                        </a:rPr>
                        <a:t>≤</a:t>
                      </a:r>
                      <a:r>
                        <a:rPr lang="ru-RU" sz="1600" dirty="0" smtClean="0">
                          <a:solidFill>
                            <a:schemeClr val="tx1"/>
                          </a:solidFill>
                          <a:latin typeface="Arial" pitchFamily="34" charset="0"/>
                          <a:ea typeface="Times New Roman"/>
                          <a:cs typeface="Arial" pitchFamily="34" charset="0"/>
                        </a:rPr>
                        <a:t> </a:t>
                      </a:r>
                      <a:r>
                        <a:rPr lang="ru-RU" sz="1600" dirty="0">
                          <a:solidFill>
                            <a:schemeClr val="tx1"/>
                          </a:solidFill>
                          <a:latin typeface="Arial" pitchFamily="34" charset="0"/>
                          <a:ea typeface="Times New Roman"/>
                          <a:cs typeface="Arial" pitchFamily="34" charset="0"/>
                        </a:rPr>
                        <a:t>2, но </a:t>
                      </a:r>
                      <a:r>
                        <a:rPr lang="en-US" sz="1600" dirty="0" smtClean="0">
                          <a:solidFill>
                            <a:schemeClr val="tx1"/>
                          </a:solidFill>
                          <a:latin typeface="Arial" pitchFamily="34" charset="0"/>
                          <a:ea typeface="Times New Roman"/>
                          <a:cs typeface="Arial" pitchFamily="34" charset="0"/>
                        </a:rPr>
                        <a:t>&gt; </a:t>
                      </a:r>
                      <a:r>
                        <a:rPr lang="ru-RU" sz="1600" dirty="0" smtClean="0">
                          <a:solidFill>
                            <a:schemeClr val="tx1"/>
                          </a:solidFill>
                          <a:latin typeface="Arial" pitchFamily="34" charset="0"/>
                          <a:ea typeface="Times New Roman"/>
                          <a:cs typeface="Arial" pitchFamily="34" charset="0"/>
                        </a:rPr>
                        <a:t>1</a:t>
                      </a:r>
                      <a:endParaRPr lang="ru-RU" sz="1600" dirty="0">
                        <a:solidFill>
                          <a:schemeClr val="tx1"/>
                        </a:solidFill>
                        <a:latin typeface="Arial" pitchFamily="34" charset="0"/>
                        <a:ea typeface="Times New Roman"/>
                        <a:cs typeface="Arial" pitchFamily="34" charset="0"/>
                      </a:endParaRPr>
                    </a:p>
                  </a:txBody>
                  <a:tcPr marL="39370" marR="39370" marT="64770" marB="64770"/>
                </a:tc>
                <a:tc>
                  <a:txBody>
                    <a:bodyPr/>
                    <a:lstStyle/>
                    <a:p>
                      <a:pPr>
                        <a:lnSpc>
                          <a:spcPct val="115000"/>
                        </a:lnSpc>
                        <a:spcAft>
                          <a:spcPts val="0"/>
                        </a:spcAft>
                      </a:pPr>
                      <a:r>
                        <a:rPr lang="en-US" sz="1600" dirty="0" smtClean="0">
                          <a:solidFill>
                            <a:schemeClr val="tx1"/>
                          </a:solidFill>
                          <a:latin typeface="Arial" pitchFamily="34" charset="0"/>
                          <a:ea typeface="Times New Roman"/>
                          <a:cs typeface="Arial" pitchFamily="34" charset="0"/>
                        </a:rPr>
                        <a:t>&gt; </a:t>
                      </a:r>
                      <a:r>
                        <a:rPr lang="ru-RU" sz="1600" dirty="0" smtClean="0">
                          <a:solidFill>
                            <a:schemeClr val="tx1"/>
                          </a:solidFill>
                          <a:latin typeface="Arial" pitchFamily="34" charset="0"/>
                          <a:ea typeface="Times New Roman"/>
                          <a:cs typeface="Arial" pitchFamily="34" charset="0"/>
                        </a:rPr>
                        <a:t>1</a:t>
                      </a:r>
                      <a:endParaRPr lang="ru-RU" sz="1600" dirty="0">
                        <a:solidFill>
                          <a:schemeClr val="tx1"/>
                        </a:solidFill>
                        <a:latin typeface="Arial" pitchFamily="34" charset="0"/>
                        <a:ea typeface="Times New Roman"/>
                        <a:cs typeface="Arial" pitchFamily="34" charset="0"/>
                      </a:endParaRPr>
                    </a:p>
                  </a:txBody>
                  <a:tcPr marL="39370" marR="39370" marT="64770" marB="64770"/>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22714"/>
          </a:xfrm>
        </p:spPr>
        <p:txBody>
          <a:bodyPr/>
          <a:lstStyle/>
          <a:p>
            <a:pPr algn="l">
              <a:lnSpc>
                <a:spcPct val="150000"/>
              </a:lnSpc>
            </a:pPr>
            <a:r>
              <a:rPr lang="ru-RU" sz="2000" dirty="0" smtClean="0">
                <a:latin typeface="+mn-lt"/>
              </a:rPr>
              <a:t>2. Категорирование осуществляется субъектами критической информационной инфраструктуры в отношении принадлежащих им на праве собственности, аренды или ином законном основании объектов критической информационной инфраструктуры.</a:t>
            </a:r>
            <a:br>
              <a:rPr lang="ru-RU" sz="2000" dirty="0" smtClean="0">
                <a:latin typeface="+mn-lt"/>
              </a:rPr>
            </a:br>
            <a:r>
              <a:rPr lang="ru-RU" sz="2000" dirty="0" smtClean="0">
                <a:latin typeface="+mn-lt"/>
              </a:rPr>
              <a:t/>
            </a:r>
            <a:br>
              <a:rPr lang="ru-RU" sz="2000" dirty="0" smtClean="0">
                <a:latin typeface="+mn-lt"/>
              </a:rPr>
            </a:br>
            <a:r>
              <a:rPr lang="ru-RU" sz="2000" dirty="0" smtClean="0">
                <a:latin typeface="+mn-lt"/>
              </a:rPr>
              <a:t>3. Категорированию подлежат объекты критической информационной инфраструктуры, которые обеспечивают управленческие, технологические, производственные, финансово-экономические и (или) иные процессы в рамках выполнения функций (полномочий) или осуществления видов деятельности субъектов критической информационной инфраструктуры.</a:t>
            </a:r>
            <a:br>
              <a:rPr lang="ru-RU" sz="2000" dirty="0" smtClean="0">
                <a:latin typeface="+mn-lt"/>
              </a:rPr>
            </a:br>
            <a:endParaRPr lang="ru-RU" sz="2000" b="1" i="1" dirty="0">
              <a:solidFill>
                <a:schemeClr val="accent2">
                  <a:lumMod val="50000"/>
                </a:schemeClr>
              </a:solidFill>
              <a:latin typeface="+mn-lt"/>
            </a:endParaRPr>
          </a:p>
        </p:txBody>
      </p:sp>
      <p:sp>
        <p:nvSpPr>
          <p:cNvPr id="3" name="Объект 2"/>
          <p:cNvSpPr>
            <a:spLocks noGrp="1"/>
          </p:cNvSpPr>
          <p:nvPr>
            <p:ph idx="1"/>
          </p:nvPr>
        </p:nvSpPr>
        <p:spPr>
          <a:xfrm>
            <a:off x="107950" y="692150"/>
            <a:ext cx="8785225" cy="45719"/>
          </a:xfrm>
        </p:spPr>
        <p:txBody>
          <a:bodyPr/>
          <a:lstStyle/>
          <a:p>
            <a:pPr marL="0" indent="0" algn="just">
              <a:buFontTx/>
              <a:buNone/>
              <a:defRPr/>
            </a:pPr>
            <a:r>
              <a:rPr lang="ru-RU" sz="2000" dirty="0" smtClean="0"/>
              <a:t>     </a:t>
            </a:r>
            <a:endParaRPr lang="ru-RU" sz="2000" dirty="0"/>
          </a:p>
          <a:p>
            <a:pPr>
              <a:buNone/>
              <a:defRPr/>
            </a:pPr>
            <a:endParaRPr lang="ru-RU"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22714"/>
          </a:xfrm>
        </p:spPr>
        <p:txBody>
          <a:bodyPr/>
          <a:lstStyle/>
          <a:p>
            <a:pPr algn="l">
              <a:lnSpc>
                <a:spcPct val="150000"/>
              </a:lnSpc>
            </a:pPr>
            <a:r>
              <a:rPr lang="ru-RU" sz="2000" dirty="0" smtClean="0"/>
              <a:t> 4. Определение категорий значимости объектов критической информационной инфраструктуры (далее - категория значимости) осуществляется на основании показателей критериев значимости объектов критической информационной инфраструктуры и их значений, предусмотренных перечнем показателей критериев </a:t>
            </a:r>
            <a:r>
              <a:rPr lang="ru-RU" sz="2000" kern="1200" dirty="0">
                <a:solidFill>
                  <a:schemeClr val="tx1"/>
                </a:solidFill>
                <a:latin typeface="Arial" charset="0"/>
                <a:ea typeface="+mn-ea"/>
                <a:cs typeface="+mn-cs"/>
              </a:rPr>
              <a:t>значимости</a:t>
            </a:r>
            <a:r>
              <a:rPr lang="ru-RU" sz="2000" dirty="0" smtClean="0"/>
              <a:t> ее объектов Российской Федерации и их значений,</a:t>
            </a:r>
            <a:r>
              <a:rPr lang="en-US" sz="2000" dirty="0" smtClean="0"/>
              <a:t> </a:t>
            </a:r>
            <a:r>
              <a:rPr lang="ru-RU" sz="2000" dirty="0" smtClean="0"/>
              <a:t>утвержденным постановлением Правительства Российской Федерации от 8 февраля 2018 г. № 127 «Об утверждении Правил категорирования объектов критической информационной инфраструктуры Российской Федерации, а также перечня показателей критериев значимости объектов критической информационной инфраструктуры Российской Федерации и их значений» (далее соответственно - перечень показателей критериев значимости, показатели критериев значимости).</a:t>
            </a:r>
            <a:endParaRPr lang="ru-RU" sz="2000" b="1" i="1" dirty="0">
              <a:solidFill>
                <a:schemeClr val="accent2">
                  <a:lumMod val="50000"/>
                </a:schemeClr>
              </a:solidFill>
            </a:endParaRPr>
          </a:p>
        </p:txBody>
      </p:sp>
      <p:sp>
        <p:nvSpPr>
          <p:cNvPr id="3" name="Объект 2"/>
          <p:cNvSpPr>
            <a:spLocks noGrp="1"/>
          </p:cNvSpPr>
          <p:nvPr>
            <p:ph idx="1"/>
          </p:nvPr>
        </p:nvSpPr>
        <p:spPr>
          <a:xfrm>
            <a:off x="107950" y="692150"/>
            <a:ext cx="8785225" cy="45719"/>
          </a:xfrm>
        </p:spPr>
        <p:txBody>
          <a:bodyPr/>
          <a:lstStyle/>
          <a:p>
            <a:pPr marL="0" indent="0" algn="just">
              <a:buFontTx/>
              <a:buNone/>
              <a:defRPr/>
            </a:pPr>
            <a:r>
              <a:rPr lang="ru-RU" sz="2000" dirty="0" smtClean="0"/>
              <a:t>     </a:t>
            </a:r>
            <a:endParaRPr lang="ru-RU" sz="2000" dirty="0"/>
          </a:p>
          <a:p>
            <a:pPr>
              <a:buNone/>
              <a:defRPr/>
            </a:pPr>
            <a:endParaRPr lang="ru-RU"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57158" y="404665"/>
            <a:ext cx="8569325" cy="6555641"/>
          </a:xfrm>
          <a:prstGeom prst="rect">
            <a:avLst/>
          </a:prstGeom>
          <a:noFill/>
          <a:ln w="9525">
            <a:noFill/>
            <a:miter lim="800000"/>
            <a:headEnd/>
            <a:tailEnd/>
          </a:ln>
          <a:effectLst/>
        </p:spPr>
        <p:txBody>
          <a:bodyPr wrap="square" anchor="ctr">
            <a:spAutoFit/>
          </a:bodyPr>
          <a:lstStyle/>
          <a:p>
            <a:pPr>
              <a:lnSpc>
                <a:spcPct val="150000"/>
              </a:lnSpc>
            </a:pPr>
            <a:r>
              <a:rPr lang="ru-RU" sz="2000" dirty="0" smtClean="0"/>
              <a:t>5. Категорирование включает в себя:</a:t>
            </a:r>
          </a:p>
          <a:p>
            <a:pPr>
              <a:lnSpc>
                <a:spcPct val="150000"/>
              </a:lnSpc>
            </a:pPr>
            <a:r>
              <a:rPr lang="ru-RU" sz="2000" dirty="0" smtClean="0"/>
              <a:t>а) </a:t>
            </a:r>
            <a:r>
              <a:rPr lang="ru-RU" sz="2000" dirty="0"/>
              <a:t>определение процессов, указанных в пункте 3 настоящих Правил, в рамках выполнения функций (полномочий) или осуществления видов деятельности субъекта критической информационной инфраструктуры;</a:t>
            </a:r>
          </a:p>
          <a:p>
            <a:pPr>
              <a:lnSpc>
                <a:spcPct val="150000"/>
              </a:lnSpc>
            </a:pPr>
            <a:r>
              <a:rPr lang="ru-RU" sz="2000" dirty="0"/>
              <a:t>б) выявление управленческих, технологических, производственных, финансово-экономических и (или) иных процессов в рамках выполнения функций (полномочий) или осуществления видов деятельности субъектов критической информационной инфраструктуры, нарушение и (или) прекращение которых может привести к негативным социальным, политическим, экономическим, экологическим последствиям, последствиям для обеспечения обороны страны, безопасности государства и правопорядка (далее - критические процессы);</a:t>
            </a:r>
            <a:endParaRPr lang="ru-RU" altLang="ru-RU"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74638"/>
            <a:ext cx="7848872" cy="6322714"/>
          </a:xfrm>
        </p:spPr>
        <p:txBody>
          <a:bodyPr/>
          <a:lstStyle/>
          <a:p>
            <a:pPr algn="l">
              <a:lnSpc>
                <a:spcPct val="150000"/>
              </a:lnSpc>
            </a:pPr>
            <a:r>
              <a:rPr lang="ru-RU" sz="2000" dirty="0" smtClean="0">
                <a:latin typeface="+mn-lt"/>
              </a:rPr>
              <a:t> в) определение объектов критической информационной инфраструктуры, которые обрабатывают информацию, необходимую  для  обеспечения  критических процессов, и (или) осуществляют управление, контроль или мониторинг данных процессов;</a:t>
            </a:r>
            <a:br>
              <a:rPr lang="ru-RU" sz="2000" dirty="0" smtClean="0">
                <a:latin typeface="+mn-lt"/>
              </a:rPr>
            </a:br>
            <a:r>
              <a:rPr lang="ru-RU" sz="2000" dirty="0" smtClean="0">
                <a:latin typeface="+mn-lt"/>
              </a:rPr>
              <a:t>г) формирование перечня объектов критической информационной инфраструктуры, подлежащих категорированию (далее </a:t>
            </a:r>
            <a:r>
              <a:rPr lang="ru-RU" sz="2000" dirty="0">
                <a:latin typeface="+mn-lt"/>
              </a:rPr>
              <a:t>– </a:t>
            </a:r>
            <a:r>
              <a:rPr lang="ru-RU" sz="2000" dirty="0" smtClean="0">
                <a:latin typeface="+mn-lt"/>
              </a:rPr>
              <a:t>перечень объектов);</a:t>
            </a:r>
            <a:br>
              <a:rPr lang="ru-RU" sz="2000" dirty="0" smtClean="0">
                <a:latin typeface="+mn-lt"/>
              </a:rPr>
            </a:br>
            <a:r>
              <a:rPr lang="ru-RU" sz="2000" dirty="0" smtClean="0">
                <a:latin typeface="+mn-lt"/>
              </a:rPr>
              <a:t>д) оценку в соответствии с перечнем показателей критериев значимости масштаба возможных последствий в случае возникновения компьютерных инцидентов на объектах критической информационной инфраструктуры;</a:t>
            </a:r>
            <a:r>
              <a:rPr lang="ru-RU" sz="2000" dirty="0" smtClean="0"/>
              <a:t/>
            </a:r>
            <a:br>
              <a:rPr lang="ru-RU" sz="2000" dirty="0" smtClean="0"/>
            </a:br>
            <a:endParaRPr lang="ru-RU" sz="2000" dirty="0" smtClean="0"/>
          </a:p>
        </p:txBody>
      </p:sp>
      <p:sp>
        <p:nvSpPr>
          <p:cNvPr id="3" name="Объект 2"/>
          <p:cNvSpPr>
            <a:spLocks noGrp="1"/>
          </p:cNvSpPr>
          <p:nvPr>
            <p:ph idx="1"/>
          </p:nvPr>
        </p:nvSpPr>
        <p:spPr>
          <a:xfrm>
            <a:off x="107950" y="692150"/>
            <a:ext cx="8785225" cy="45719"/>
          </a:xfrm>
        </p:spPr>
        <p:txBody>
          <a:bodyPr/>
          <a:lstStyle/>
          <a:p>
            <a:pPr marL="0" indent="0" algn="just">
              <a:buFontTx/>
              <a:buNone/>
              <a:defRPr/>
            </a:pPr>
            <a:r>
              <a:rPr lang="ru-RU" sz="2000" dirty="0" smtClean="0"/>
              <a:t>     </a:t>
            </a:r>
            <a:endParaRPr lang="ru-RU" sz="2000" dirty="0"/>
          </a:p>
          <a:p>
            <a:pPr>
              <a:buNone/>
              <a:defRPr/>
            </a:pPr>
            <a:endParaRPr lang="ru-RU" sz="2000" dirty="0"/>
          </a:p>
        </p:txBody>
      </p:sp>
    </p:spTree>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p:cNvSpPr txBox="1">
            <a:spLocks noChangeArrowheads="1"/>
          </p:cNvSpPr>
          <p:nvPr/>
        </p:nvSpPr>
        <p:spPr bwMode="auto">
          <a:xfrm>
            <a:off x="323850" y="188641"/>
            <a:ext cx="8569325" cy="5632311"/>
          </a:xfrm>
          <a:prstGeom prst="rect">
            <a:avLst/>
          </a:prstGeom>
          <a:noFill/>
          <a:ln w="9525">
            <a:noFill/>
            <a:miter lim="800000"/>
            <a:headEnd/>
            <a:tailEnd/>
          </a:ln>
          <a:effectLst/>
        </p:spPr>
        <p:txBody>
          <a:bodyPr wrap="square">
            <a:spAutoFit/>
          </a:bodyPr>
          <a:lstStyle/>
          <a:p>
            <a:pPr>
              <a:lnSpc>
                <a:spcPct val="150000"/>
              </a:lnSpc>
            </a:pPr>
            <a:r>
              <a:rPr lang="ru-RU" sz="2000" dirty="0">
                <a:solidFill>
                  <a:schemeClr val="tx2"/>
                </a:solidFill>
                <a:latin typeface="+mn-lt"/>
                <a:ea typeface="+mj-ea"/>
                <a:cs typeface="+mj-cs"/>
              </a:rPr>
              <a:t>е) присвоение каждому из объектов критической информационной инфраструктуры одной из категорий значимости либо принятие решения об отсутствии необходимости присвоения им одной из категорий значимости.</a:t>
            </a:r>
          </a:p>
          <a:p>
            <a:pPr>
              <a:lnSpc>
                <a:spcPct val="150000"/>
              </a:lnSpc>
            </a:pPr>
            <a:endParaRPr lang="ru-RU" sz="2000" dirty="0">
              <a:solidFill>
                <a:schemeClr val="tx2"/>
              </a:solidFill>
              <a:latin typeface="+mn-lt"/>
              <a:ea typeface="+mj-ea"/>
              <a:cs typeface="+mj-cs"/>
            </a:endParaRPr>
          </a:p>
          <a:p>
            <a:pPr>
              <a:lnSpc>
                <a:spcPct val="150000"/>
              </a:lnSpc>
            </a:pPr>
            <a:r>
              <a:rPr lang="ru-RU" sz="2000" dirty="0">
                <a:solidFill>
                  <a:schemeClr val="tx2"/>
                </a:solidFill>
                <a:latin typeface="+mn-lt"/>
                <a:ea typeface="+mj-ea"/>
                <a:cs typeface="+mj-cs"/>
              </a:rPr>
              <a:t>6. Объекту критической информационной инфраструктуры по результатам категорирования присваивается в соответствии с перечнем показателей критериев значимости категория значимости с наивысшим значением.</a:t>
            </a:r>
          </a:p>
          <a:p>
            <a:pPr>
              <a:lnSpc>
                <a:spcPct val="150000"/>
              </a:lnSpc>
            </a:pPr>
            <a:r>
              <a:rPr lang="ru-RU" sz="2000" dirty="0">
                <a:solidFill>
                  <a:schemeClr val="tx2"/>
                </a:solidFill>
                <a:latin typeface="+mn-lt"/>
                <a:ea typeface="+mj-ea"/>
                <a:cs typeface="+mj-cs"/>
              </a:rPr>
              <a:t>Для каждого показателя критериев значимости, для которого установлено более одного значения такого показателя (территория, количество  людей), оценка   производится  по  каждому  из   значений</a:t>
            </a:r>
            <a:endParaRPr lang="ru-RU" sz="2000" dirty="0">
              <a:solidFill>
                <a:schemeClr val="tx2"/>
              </a:solidFill>
              <a:latin typeface="+mn-lt"/>
              <a:ea typeface="+mj-ea"/>
              <a:cs typeface="+mj-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Оформление по умолчанию">
  <a:themeElements>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themeOverride>
</file>

<file path=docProps/app.xml><?xml version="1.0" encoding="utf-8"?>
<Properties xmlns="http://schemas.openxmlformats.org/officeDocument/2006/extended-properties" xmlns:vt="http://schemas.openxmlformats.org/officeDocument/2006/docPropsVTypes">
  <Template/>
  <TotalTime>13550</TotalTime>
  <Words>3173</Words>
  <Application>Microsoft Office PowerPoint</Application>
  <PresentationFormat>Экран (4:3)</PresentationFormat>
  <Paragraphs>312</Paragraphs>
  <Slides>44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44</vt:i4>
      </vt:variant>
    </vt:vector>
  </HeadingPairs>
  <TitlesOfParts>
    <vt:vector size="48" baseType="lpstr">
      <vt:lpstr>Arial</vt:lpstr>
      <vt:lpstr>Calibri</vt:lpstr>
      <vt:lpstr>Times New Roman</vt:lpstr>
      <vt:lpstr>Оформление по умолчанию</vt:lpstr>
      <vt:lpstr>Технологии обеспечения информационной безопасности</vt:lpstr>
      <vt:lpstr>    ПРАВИТЕЛЬСТВО РОССИЙСКОЙ ФЕДЕРАЦИИ ПОСТАНОВЛЕНИЕ  от 8 февраля 2018 г. N 127   </vt:lpstr>
      <vt:lpstr>Презентация PowerPoint</vt:lpstr>
      <vt:lpstr>Презентация PowerPoint</vt:lpstr>
      <vt:lpstr>2. Категорирование осуществляется субъектами критической информационной инфраструктуры в отношении принадлежащих им на праве собственности, аренды или ином законном основании объектов критической информационной инфраструктуры.  3. Категорированию подлежат объекты критической информационной инфраструктуры, которые обеспечивают управленческие, технологические, производственные, финансово-экономические и (или) иные процессы в рамках выполнения функций (полномочий) или осуществления видов деятельности субъектов критической информационной инфраструктуры. </vt:lpstr>
      <vt:lpstr> 4. Определение категорий значимости объектов критической информационной инфраструктуры (далее - категория значимости) осуществляется на основании показателей критериев значимости объектов критической информационной инфраструктуры и их значений, предусмотренных перечнем показателей критериев значимости ее объектов Российской Федерации и их значений, утвержденным постановлением Правительства Российской Федерации от 8 февраля 2018 г. № 127 «Об утверждении Правил категорирования объектов критической информационной инфраструктуры Российской Федерации, а также перечня показателей критериев значимости объектов критической информационной инфраструктуры Российской Федерации и их значений» (далее соответственно - перечень показателей критериев значимости, показатели критериев значимости).</vt:lpstr>
      <vt:lpstr>Презентация PowerPoint</vt:lpstr>
      <vt:lpstr> в) определение объектов критической информационной инфраструктуры, которые обрабатывают информацию, необходимую  для  обеспечения  критических процессов, и (или) осуществляют управление, контроль или мониторинг данных процессов; г) формирование перечня объектов критической информационной инфраструктуры, подлежащих категорированию (далее – перечень объектов); д) оценку в соответствии с перечнем показателей критериев значимости масштаба возможных последствий в случае возникновения компьютерных инцидентов на объектах критической информационной инфраструктуры;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Протоколы транспортного и прикладного уровней</dc:title>
  <dc:creator>Оля</dc:creator>
  <cp:lastModifiedBy>Certified Windows</cp:lastModifiedBy>
  <cp:revision>430</cp:revision>
  <dcterms:created xsi:type="dcterms:W3CDTF">1999-08-17T22:35:22Z</dcterms:created>
  <dcterms:modified xsi:type="dcterms:W3CDTF">2018-12-27T01:44:02Z</dcterms:modified>
</cp:coreProperties>
</file>